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Gmarket Sans Bold" panose="020B0600000101010101" charset="-127"/>
      <p:bold r:id="rId16"/>
    </p:embeddedFont>
    <p:embeddedFont>
      <p:font typeface="Gmarket Sans Light" panose="020B0600000101010101" charset="-127"/>
      <p:regular r:id="rId17"/>
    </p:embeddedFont>
    <p:embeddedFont>
      <p:font typeface="Gmarket Sans Medium" panose="020B0600000101010101" charset="-127"/>
      <p:regular r:id="rId18"/>
    </p:embeddedFont>
    <p:embeddedFont>
      <p:font typeface="Noto Sans CJK KR Regular" panose="020B0600000101010101" charset="-127"/>
      <p:regular r:id="rId19"/>
    </p:embeddedFont>
    <p:embeddedFont>
      <p:font typeface="SpoqaHanSans-Bold" panose="020B0600000101010101" charset="-127"/>
      <p:bold r:id="rId20"/>
    </p:embeddedFont>
    <p:embeddedFont>
      <p:font typeface="SpoqaHanSans-Regular" panose="020B0600000101010101" charset="-127"/>
      <p:regular r:id="rId21"/>
    </p:embeddedFont>
    <p:embeddedFont>
      <p:font typeface="맑은 고딕" panose="020B0503020000020004" pitchFamily="50" charset="-127"/>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55090" autoAdjust="0"/>
  </p:normalViewPr>
  <p:slideViewPr>
    <p:cSldViewPr>
      <p:cViewPr>
        <p:scale>
          <a:sx n="25" d="100"/>
          <a:sy n="25" d="100"/>
        </p:scale>
        <p:origin x="2386" y="36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B22AA-0E77-4664-BC48-7C22DEA41D80}" type="datetimeFigureOut">
              <a:rPr lang="ko-KR" altLang="en-US" smtClean="0"/>
              <a:t>2025-01-07</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0A2579-CFF9-4EBD-82C5-8C0EBF9FAA96}" type="slidenum">
              <a:rPr lang="ko-KR" altLang="en-US" smtClean="0"/>
              <a:t>‹#›</a:t>
            </a:fld>
            <a:endParaRPr lang="ko-KR" altLang="en-US"/>
          </a:p>
        </p:txBody>
      </p:sp>
    </p:spTree>
    <p:extLst>
      <p:ext uri="{BB962C8B-B14F-4D97-AF65-F5344CB8AC3E}">
        <p14:creationId xmlns:p14="http://schemas.microsoft.com/office/powerpoint/2010/main" val="35636638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a:spcAft>
                <a:spcPts val="500"/>
              </a:spcAft>
            </a:pPr>
            <a:r>
              <a:rPr lang="en-US" altLang="ko-KR" sz="1800" b="0" i="0" u="none" strike="noStrike" dirty="0">
                <a:solidFill>
                  <a:srgbClr val="262626"/>
                </a:solidFill>
                <a:effectLst/>
                <a:latin typeface="Times New Roman" panose="02020603050405020304" pitchFamily="18" charset="0"/>
              </a:rPr>
              <a:t>Recently in 2022, a lot of countries worldwide have faced the </a:t>
            </a:r>
            <a:r>
              <a:rPr lang="en-US" altLang="ko-KR" sz="1800" b="0" i="0" u="none" strike="noStrike" dirty="0" err="1">
                <a:solidFill>
                  <a:srgbClr val="262626"/>
                </a:solidFill>
                <a:effectLst/>
                <a:latin typeface="Times New Roman" panose="02020603050405020304" pitchFamily="18" charset="0"/>
              </a:rPr>
              <a:t>french</a:t>
            </a:r>
            <a:r>
              <a:rPr lang="en-US" altLang="ko-KR" sz="1800" b="0" i="0" u="none" strike="noStrike" dirty="0">
                <a:solidFill>
                  <a:srgbClr val="262626"/>
                </a:solidFill>
                <a:effectLst/>
                <a:latin typeface="Times New Roman" panose="02020603050405020304" pitchFamily="18" charset="0"/>
              </a:rPr>
              <a:t> fry shortage issue. Some countries were facing this issue for more than a month, and some McDonald’s in some countries tried to mitigate this issue by making these kinds of announcements. ‘ But you can still enjoy your favorite meals in medium size’, since customers weren't allowed to buy </a:t>
            </a:r>
            <a:r>
              <a:rPr lang="en-US" altLang="ko-KR" sz="1800" b="0" i="0" u="none" strike="noStrike" dirty="0" err="1">
                <a:solidFill>
                  <a:srgbClr val="262626"/>
                </a:solidFill>
                <a:effectLst/>
                <a:latin typeface="Times New Roman" panose="02020603050405020304" pitchFamily="18" charset="0"/>
              </a:rPr>
              <a:t>french</a:t>
            </a:r>
            <a:r>
              <a:rPr lang="en-US" altLang="ko-KR" sz="1800" b="0" i="0" u="none" strike="noStrike" dirty="0">
                <a:solidFill>
                  <a:srgbClr val="262626"/>
                </a:solidFill>
                <a:effectLst/>
                <a:latin typeface="Times New Roman" panose="02020603050405020304" pitchFamily="18" charset="0"/>
              </a:rPr>
              <a:t> fries in large size. Not only the </a:t>
            </a:r>
            <a:r>
              <a:rPr lang="en-US" altLang="ko-KR" sz="1800" b="0" i="0" u="none" strike="noStrike" dirty="0" err="1">
                <a:solidFill>
                  <a:srgbClr val="262626"/>
                </a:solidFill>
                <a:effectLst/>
                <a:latin typeface="Times New Roman" panose="02020603050405020304" pitchFamily="18" charset="0"/>
              </a:rPr>
              <a:t>french</a:t>
            </a:r>
            <a:r>
              <a:rPr lang="en-US" altLang="ko-KR" sz="1800" b="0" i="0" u="none" strike="noStrike" dirty="0">
                <a:solidFill>
                  <a:srgbClr val="262626"/>
                </a:solidFill>
                <a:effectLst/>
                <a:latin typeface="Times New Roman" panose="02020603050405020304" pitchFamily="18" charset="0"/>
              </a:rPr>
              <a:t> fries, but also other ingredients such as lettuce or tomatoes faced the same issue. Especially in Korea, </a:t>
            </a:r>
            <a:r>
              <a:rPr lang="en-US" altLang="ko-KR" sz="1800" b="1" i="0" u="none" strike="noStrike" dirty="0">
                <a:solidFill>
                  <a:srgbClr val="262626"/>
                </a:solidFill>
                <a:effectLst/>
                <a:latin typeface="Times New Roman" panose="02020603050405020304" pitchFamily="18" charset="0"/>
              </a:rPr>
              <a:t>due to the extreme weather conditions such as heatwaves and heavy rainfall, it impacted the local farms which are the McDonald’s key suppliers, leading to insufficient lettuce production and subsequent price hikes. </a:t>
            </a:r>
            <a:r>
              <a:rPr lang="en-US" altLang="ko-KR" sz="1800" b="0" i="0" u="none" strike="noStrike" dirty="0">
                <a:solidFill>
                  <a:srgbClr val="262626"/>
                </a:solidFill>
                <a:effectLst/>
                <a:latin typeface="Times New Roman" panose="02020603050405020304" pitchFamily="18" charset="0"/>
              </a:rPr>
              <a:t>At that time ,</a:t>
            </a:r>
            <a:r>
              <a:rPr lang="en-US" altLang="ko-KR" sz="1800" b="1" i="0" u="none" strike="noStrike" dirty="0">
                <a:solidFill>
                  <a:srgbClr val="262626"/>
                </a:solidFill>
                <a:effectLst/>
                <a:latin typeface="Times New Roman" panose="02020603050405020304" pitchFamily="18" charset="0"/>
              </a:rPr>
              <a:t>customers were served hamburgers without lettuce as you can see in this picture with a free drink coupon. However, is limiting the size of the </a:t>
            </a:r>
            <a:r>
              <a:rPr lang="en-US" altLang="ko-KR" sz="1800" b="1" i="0" u="none" strike="noStrike" dirty="0" err="1">
                <a:solidFill>
                  <a:srgbClr val="262626"/>
                </a:solidFill>
                <a:effectLst/>
                <a:latin typeface="Times New Roman" panose="02020603050405020304" pitchFamily="18" charset="0"/>
              </a:rPr>
              <a:t>french</a:t>
            </a:r>
            <a:r>
              <a:rPr lang="en-US" altLang="ko-KR" sz="1800" b="1" i="0" u="none" strike="noStrike" dirty="0">
                <a:solidFill>
                  <a:srgbClr val="262626"/>
                </a:solidFill>
                <a:effectLst/>
                <a:latin typeface="Times New Roman" panose="02020603050405020304" pitchFamily="18" charset="0"/>
              </a:rPr>
              <a:t> fries that customers can buy, and serving hamburgers without lettuce with a free drink coupon is the ultimate solution? </a:t>
            </a:r>
            <a:endParaRPr lang="en-US" altLang="ko-KR" b="1" dirty="0">
              <a:effectLst/>
            </a:endParaRPr>
          </a:p>
          <a:p>
            <a:br>
              <a:rPr lang="en-US" altLang="ko-KR" dirty="0"/>
            </a:br>
            <a:endParaRPr lang="ko-KR" altLang="en-US" dirty="0"/>
          </a:p>
        </p:txBody>
      </p:sp>
      <p:sp>
        <p:nvSpPr>
          <p:cNvPr id="4" name="Slide Number Placeholder 3"/>
          <p:cNvSpPr>
            <a:spLocks noGrp="1"/>
          </p:cNvSpPr>
          <p:nvPr>
            <p:ph type="sldNum" sz="quarter" idx="5"/>
          </p:nvPr>
        </p:nvSpPr>
        <p:spPr/>
        <p:txBody>
          <a:bodyPr/>
          <a:lstStyle/>
          <a:p>
            <a:fld id="{350A2579-CFF9-4EBD-82C5-8C0EBF9FAA96}" type="slidenum">
              <a:rPr lang="ko-KR" altLang="en-US" smtClean="0"/>
              <a:t>3</a:t>
            </a:fld>
            <a:endParaRPr lang="ko-KR" altLang="en-US"/>
          </a:p>
        </p:txBody>
      </p:sp>
    </p:spTree>
    <p:extLst>
      <p:ext uri="{BB962C8B-B14F-4D97-AF65-F5344CB8AC3E}">
        <p14:creationId xmlns:p14="http://schemas.microsoft.com/office/powerpoint/2010/main" val="69694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Aft>
                <a:spcPts val="500"/>
              </a:spcAft>
            </a:pPr>
            <a:r>
              <a:rPr lang="en-US" altLang="ko-KR" sz="1800" b="1" i="0" u="none" strike="noStrike" dirty="0">
                <a:solidFill>
                  <a:srgbClr val="262626"/>
                </a:solidFill>
                <a:effectLst/>
                <a:latin typeface="Times New Roman" panose="02020603050405020304" pitchFamily="18" charset="0"/>
              </a:rPr>
              <a:t>McDonald’s is facing supply chain issues due to heavy reliance on local suppliers which causes disruptions during the environmental stress and market fluctuations. </a:t>
            </a:r>
            <a:r>
              <a:rPr lang="en-US" altLang="ko-KR" sz="1800" b="0" i="0" u="none" strike="noStrike" dirty="0">
                <a:solidFill>
                  <a:srgbClr val="262626"/>
                </a:solidFill>
                <a:effectLst/>
                <a:latin typeface="Times New Roman" panose="02020603050405020304" pitchFamily="18" charset="0"/>
              </a:rPr>
              <a:t>In this map, it is showing the countries that faced supply shortages only in 2022 which was the peak of the year that numerous countries faced the problem. </a:t>
            </a:r>
            <a:endParaRPr lang="en-US" altLang="ko-KR" b="0" dirty="0">
              <a:effectLst/>
            </a:endParaRPr>
          </a:p>
          <a:p>
            <a:endParaRPr lang="en-US" altLang="ko-KR" dirty="0"/>
          </a:p>
        </p:txBody>
      </p:sp>
      <p:sp>
        <p:nvSpPr>
          <p:cNvPr id="4" name="Slide Number Placeholder 3"/>
          <p:cNvSpPr>
            <a:spLocks noGrp="1"/>
          </p:cNvSpPr>
          <p:nvPr>
            <p:ph type="sldNum" sz="quarter" idx="5"/>
          </p:nvPr>
        </p:nvSpPr>
        <p:spPr/>
        <p:txBody>
          <a:bodyPr/>
          <a:lstStyle/>
          <a:p>
            <a:fld id="{350A2579-CFF9-4EBD-82C5-8C0EBF9FAA96}" type="slidenum">
              <a:rPr lang="ko-KR" altLang="en-US" smtClean="0"/>
              <a:t>4</a:t>
            </a:fld>
            <a:endParaRPr lang="ko-KR" altLang="en-US"/>
          </a:p>
        </p:txBody>
      </p:sp>
    </p:spTree>
    <p:extLst>
      <p:ext uri="{BB962C8B-B14F-4D97-AF65-F5344CB8AC3E}">
        <p14:creationId xmlns:p14="http://schemas.microsoft.com/office/powerpoint/2010/main" val="4141896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Aft>
                <a:spcPts val="500"/>
              </a:spcAft>
            </a:pPr>
            <a:r>
              <a:rPr lang="en-US" altLang="ko-KR" sz="1800" b="0" i="0" u="none" strike="noStrike" dirty="0">
                <a:solidFill>
                  <a:srgbClr val="262626"/>
                </a:solidFill>
                <a:effectLst/>
                <a:latin typeface="Times New Roman" panose="02020603050405020304" pitchFamily="18" charset="0"/>
              </a:rPr>
              <a:t>Agriculture is the most vulnerable sector to climate change. Think about the ingredients of McDonald’s food. Fresh vegetables and crops are the key. However, the changes in climatic events are affecting the yield of crops, which means that </a:t>
            </a:r>
            <a:r>
              <a:rPr lang="en-US" altLang="ko-KR" sz="1800" b="1" i="0" u="none" strike="noStrike" dirty="0">
                <a:solidFill>
                  <a:srgbClr val="262626"/>
                </a:solidFill>
                <a:effectLst/>
                <a:latin typeface="Times New Roman" panose="02020603050405020304" pitchFamily="18" charset="0"/>
              </a:rPr>
              <a:t>when some countries experience poor harvests while others have bountiful harvests, it intensifies the imbalance in not only the agricultural production but also the prices among countries. </a:t>
            </a:r>
            <a:r>
              <a:rPr lang="en-US" altLang="ko-KR" sz="1800" b="0" i="0" u="none" strike="noStrike" dirty="0">
                <a:solidFill>
                  <a:srgbClr val="262626"/>
                </a:solidFill>
                <a:effectLst/>
                <a:latin typeface="Times New Roman" panose="02020603050405020304" pitchFamily="18" charset="0"/>
              </a:rPr>
              <a:t>In industries with intense price competition like fast food, these can be critical issues. Therefore, </a:t>
            </a:r>
            <a:r>
              <a:rPr lang="en-US" altLang="ko-KR" sz="1800" b="1" i="0" u="none" strike="noStrike" dirty="0">
                <a:solidFill>
                  <a:srgbClr val="262626"/>
                </a:solidFill>
                <a:effectLst/>
                <a:latin typeface="Times New Roman" panose="02020603050405020304" pitchFamily="18" charset="0"/>
              </a:rPr>
              <a:t>addressing the imbalance in agricultural product distribution and prices is crucial for stability and fairness.</a:t>
            </a:r>
            <a:endParaRPr lang="en-US" altLang="ko-KR" b="1" dirty="0">
              <a:effectLst/>
            </a:endParaRPr>
          </a:p>
          <a:p>
            <a:br>
              <a:rPr lang="en-US" altLang="ko-KR" dirty="0"/>
            </a:br>
            <a:endParaRPr lang="ko-KR" altLang="en-US" dirty="0"/>
          </a:p>
        </p:txBody>
      </p:sp>
      <p:sp>
        <p:nvSpPr>
          <p:cNvPr id="4" name="Slide Number Placeholder 3"/>
          <p:cNvSpPr>
            <a:spLocks noGrp="1"/>
          </p:cNvSpPr>
          <p:nvPr>
            <p:ph type="sldNum" sz="quarter" idx="5"/>
          </p:nvPr>
        </p:nvSpPr>
        <p:spPr/>
        <p:txBody>
          <a:bodyPr/>
          <a:lstStyle/>
          <a:p>
            <a:fld id="{350A2579-CFF9-4EBD-82C5-8C0EBF9FAA96}" type="slidenum">
              <a:rPr lang="ko-KR" altLang="en-US" smtClean="0"/>
              <a:t>5</a:t>
            </a:fld>
            <a:endParaRPr lang="ko-KR" altLang="en-US"/>
          </a:p>
        </p:txBody>
      </p:sp>
    </p:spTree>
    <p:extLst>
      <p:ext uri="{BB962C8B-B14F-4D97-AF65-F5344CB8AC3E}">
        <p14:creationId xmlns:p14="http://schemas.microsoft.com/office/powerpoint/2010/main" val="4126354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Aft>
                <a:spcPts val="500"/>
              </a:spcAft>
            </a:pPr>
            <a:r>
              <a:rPr lang="en-US" altLang="ko-KR" sz="1800" b="0" i="0" u="none" strike="noStrike" dirty="0">
                <a:solidFill>
                  <a:srgbClr val="262626"/>
                </a:solidFill>
                <a:effectLst/>
                <a:latin typeface="Times New Roman" panose="02020603050405020304" pitchFamily="18" charset="0"/>
              </a:rPr>
              <a:t>The key facts of McDonald’s supply chain is that 100% of the supplies are outsourced, and McDonald’s focuses on local suppliers. Before conducting the data analysis, I grouped the countries within the supply category that faced shortage in 2022. The key ingredients that faced supply shortage were potato, tomato, and lettuce. </a:t>
            </a:r>
            <a:br>
              <a:rPr lang="en-US" altLang="ko-KR" dirty="0"/>
            </a:br>
            <a:endParaRPr lang="ko-KR" altLang="en-US" dirty="0"/>
          </a:p>
        </p:txBody>
      </p:sp>
      <p:sp>
        <p:nvSpPr>
          <p:cNvPr id="4" name="Slide Number Placeholder 3"/>
          <p:cNvSpPr>
            <a:spLocks noGrp="1"/>
          </p:cNvSpPr>
          <p:nvPr>
            <p:ph type="sldNum" sz="quarter" idx="5"/>
          </p:nvPr>
        </p:nvSpPr>
        <p:spPr/>
        <p:txBody>
          <a:bodyPr/>
          <a:lstStyle/>
          <a:p>
            <a:fld id="{350A2579-CFF9-4EBD-82C5-8C0EBF9FAA96}" type="slidenum">
              <a:rPr lang="ko-KR" altLang="en-US" smtClean="0"/>
              <a:t>6</a:t>
            </a:fld>
            <a:endParaRPr lang="ko-KR" altLang="en-US"/>
          </a:p>
        </p:txBody>
      </p:sp>
    </p:spTree>
    <p:extLst>
      <p:ext uri="{BB962C8B-B14F-4D97-AF65-F5344CB8AC3E}">
        <p14:creationId xmlns:p14="http://schemas.microsoft.com/office/powerpoint/2010/main" val="3629607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u="none" strike="noStrike" dirty="0">
                <a:solidFill>
                  <a:srgbClr val="262626"/>
                </a:solidFill>
                <a:effectLst/>
                <a:latin typeface="Times New Roman" panose="02020603050405020304" pitchFamily="18" charset="0"/>
              </a:rPr>
              <a:t>By the research, potato shortage was the most common supply that faced shortage in various countries. </a:t>
            </a:r>
            <a:endParaRPr lang="en-US" altLang="ko-KR" b="0" dirty="0">
              <a:effectLst/>
            </a:endParaRPr>
          </a:p>
          <a:p>
            <a:endParaRPr lang="ko-KR" altLang="en-US" dirty="0"/>
          </a:p>
        </p:txBody>
      </p:sp>
      <p:sp>
        <p:nvSpPr>
          <p:cNvPr id="4" name="Slide Number Placeholder 3"/>
          <p:cNvSpPr>
            <a:spLocks noGrp="1"/>
          </p:cNvSpPr>
          <p:nvPr>
            <p:ph type="sldNum" sz="quarter" idx="5"/>
          </p:nvPr>
        </p:nvSpPr>
        <p:spPr/>
        <p:txBody>
          <a:bodyPr/>
          <a:lstStyle/>
          <a:p>
            <a:fld id="{350A2579-CFF9-4EBD-82C5-8C0EBF9FAA96}" type="slidenum">
              <a:rPr lang="ko-KR" altLang="en-US" smtClean="0"/>
              <a:t>7</a:t>
            </a:fld>
            <a:endParaRPr lang="ko-KR" altLang="en-US"/>
          </a:p>
        </p:txBody>
      </p:sp>
    </p:spTree>
    <p:extLst>
      <p:ext uri="{BB962C8B-B14F-4D97-AF65-F5344CB8AC3E}">
        <p14:creationId xmlns:p14="http://schemas.microsoft.com/office/powerpoint/2010/main" val="2711328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ko-KR" sz="1800" b="0" i="0" u="none" strike="noStrike" dirty="0">
                <a:solidFill>
                  <a:srgbClr val="262626"/>
                </a:solidFill>
                <a:effectLst/>
                <a:latin typeface="Times New Roman" panose="02020603050405020304" pitchFamily="18" charset="0"/>
              </a:rPr>
              <a:t>This suggestion follows the step of creating a subsidiary and placing it as the hub that manages the crop supplies. And then group the countries by considering regions and logistical routes and modes. And by connecting the hubs, even if a certain country faces a bad harvest or extreme weather conditions that disrupt the production of crops, the new supply chain model will help distribute the supplies timely. </a:t>
            </a:r>
          </a:p>
          <a:p>
            <a:pPr rtl="0"/>
            <a:endParaRPr lang="en-US" altLang="ko-KR" b="0" dirty="0">
              <a:effectLst/>
            </a:endParaRPr>
          </a:p>
          <a:p>
            <a:pPr rtl="0"/>
            <a:r>
              <a:rPr lang="en-US" altLang="ko-KR" sz="1800" b="1" i="0" u="none" strike="noStrike" dirty="0">
                <a:solidFill>
                  <a:srgbClr val="262626"/>
                </a:solidFill>
                <a:effectLst/>
                <a:latin typeface="Times New Roman" panose="02020603050405020304" pitchFamily="18" charset="0"/>
              </a:rPr>
              <a:t>From the customer's point of view</a:t>
            </a:r>
            <a:r>
              <a:rPr lang="en-US" altLang="ko-KR" sz="1800" b="0" i="0" u="none" strike="noStrike" dirty="0">
                <a:solidFill>
                  <a:srgbClr val="262626"/>
                </a:solidFill>
                <a:effectLst/>
                <a:latin typeface="Times New Roman" panose="02020603050405020304" pitchFamily="18" charset="0"/>
              </a:rPr>
              <a:t>, this improves menu item availability and consistency and also the stable price across McDonald's restaurants. </a:t>
            </a:r>
          </a:p>
          <a:p>
            <a:pPr rtl="0"/>
            <a:endParaRPr lang="en-US" altLang="ko-KR" b="0" dirty="0">
              <a:effectLst/>
            </a:endParaRPr>
          </a:p>
          <a:p>
            <a:pPr rtl="0"/>
            <a:r>
              <a:rPr lang="en-US" altLang="ko-KR" sz="1800" b="1" i="0" u="none" strike="noStrike" dirty="0">
                <a:solidFill>
                  <a:srgbClr val="262626"/>
                </a:solidFill>
                <a:effectLst/>
                <a:latin typeface="Times New Roman" panose="02020603050405020304" pitchFamily="18" charset="0"/>
              </a:rPr>
              <a:t>From the farmers and the local community’s view</a:t>
            </a:r>
            <a:r>
              <a:rPr lang="en-US" altLang="ko-KR" sz="1800" b="0" i="0" u="none" strike="noStrike" dirty="0">
                <a:solidFill>
                  <a:srgbClr val="262626"/>
                </a:solidFill>
                <a:effectLst/>
                <a:latin typeface="Times New Roman" panose="02020603050405020304" pitchFamily="18" charset="0"/>
              </a:rPr>
              <a:t>, this provides them with a stable and consistent market for their produce. By partnering with McDonald's through a subsidiary, farmers gain a reliable buyer for their crops, reducing the uncertainty of sales and ensuring a steady income stream. </a:t>
            </a:r>
            <a:r>
              <a:rPr lang="en-US" altLang="ko-KR" sz="1800" b="0" i="0" u="none" strike="noStrike" dirty="0" err="1">
                <a:solidFill>
                  <a:srgbClr val="262626"/>
                </a:solidFill>
                <a:effectLst/>
                <a:latin typeface="Times New Roman" panose="02020603050405020304" pitchFamily="18" charset="0"/>
              </a:rPr>
              <a:t>Also,it</a:t>
            </a:r>
            <a:r>
              <a:rPr lang="en-US" altLang="ko-KR" sz="1800" b="0" i="0" u="none" strike="noStrike" dirty="0">
                <a:solidFill>
                  <a:srgbClr val="262626"/>
                </a:solidFill>
                <a:effectLst/>
                <a:latin typeface="Times New Roman" panose="02020603050405020304" pitchFamily="18" charset="0"/>
              </a:rPr>
              <a:t> promotes sustainable farming practices and encourages farmers to adopt environmentally friendly methods, contributing to long-term economic growth and stability. By diversifying sales channels through the hub-and-spoke model, it reduces risks for farmers during challenging periods which enhances their resilience and sustainability.</a:t>
            </a:r>
          </a:p>
          <a:p>
            <a:pPr rtl="0"/>
            <a:endParaRPr lang="en-US" altLang="ko-KR" b="0" dirty="0">
              <a:effectLst/>
            </a:endParaRPr>
          </a:p>
          <a:p>
            <a:pPr rtl="0">
              <a:spcAft>
                <a:spcPts val="500"/>
              </a:spcAft>
            </a:pPr>
            <a:r>
              <a:rPr lang="en-US" altLang="ko-KR" sz="1800" b="1" i="0" u="none" strike="noStrike" dirty="0">
                <a:solidFill>
                  <a:srgbClr val="262626"/>
                </a:solidFill>
                <a:effectLst/>
                <a:latin typeface="Times New Roman" panose="02020603050405020304" pitchFamily="18" charset="0"/>
              </a:rPr>
              <a:t>From the McDonald’s point of view</a:t>
            </a:r>
            <a:r>
              <a:rPr lang="en-US" altLang="ko-KR" sz="1800" b="0" i="0" u="none" strike="noStrike" dirty="0">
                <a:solidFill>
                  <a:srgbClr val="262626"/>
                </a:solidFill>
                <a:effectLst/>
                <a:latin typeface="Times New Roman" panose="02020603050405020304" pitchFamily="18" charset="0"/>
              </a:rPr>
              <a:t>, it enhances McDonald's supply chain resilience by reducing dependencies on specific suppliers or regions. It ensures continuous ingredient supply, even during unforeseen disruptions or market fluctuations. They can ensure that customers receive high-quality, fresh ingredients in their meals, which can also enhance the brand trust and loyalty. Lastly, the model provides McDonald's with strategic flexibility to adapt to changing market conditions and supply chain challenges. It enables sourcing from alternative regions or suppliers, to maintain operational continuity and meet customer demands effectively.</a:t>
            </a:r>
            <a:endParaRPr lang="en-US" altLang="ko-KR" b="0" dirty="0">
              <a:effectLst/>
            </a:endParaRPr>
          </a:p>
          <a:p>
            <a:br>
              <a:rPr lang="en-US" altLang="ko-KR" dirty="0"/>
            </a:br>
            <a:endParaRPr lang="ko-KR" altLang="en-US" dirty="0"/>
          </a:p>
        </p:txBody>
      </p:sp>
      <p:sp>
        <p:nvSpPr>
          <p:cNvPr id="4" name="Slide Number Placeholder 3"/>
          <p:cNvSpPr>
            <a:spLocks noGrp="1"/>
          </p:cNvSpPr>
          <p:nvPr>
            <p:ph type="sldNum" sz="quarter" idx="5"/>
          </p:nvPr>
        </p:nvSpPr>
        <p:spPr/>
        <p:txBody>
          <a:bodyPr/>
          <a:lstStyle/>
          <a:p>
            <a:fld id="{350A2579-CFF9-4EBD-82C5-8C0EBF9FAA96}" type="slidenum">
              <a:rPr lang="ko-KR" altLang="en-US" smtClean="0"/>
              <a:t>11</a:t>
            </a:fld>
            <a:endParaRPr lang="ko-KR" altLang="en-US"/>
          </a:p>
        </p:txBody>
      </p:sp>
    </p:spTree>
    <p:extLst>
      <p:ext uri="{BB962C8B-B14F-4D97-AF65-F5344CB8AC3E}">
        <p14:creationId xmlns:p14="http://schemas.microsoft.com/office/powerpoint/2010/main" val="3888135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12.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5.png"/><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s>
</file>

<file path=ppt/slides/_rels/slide11.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image" Target="../media/image21.png"/><Relationship Id="rId21" Type="http://schemas.openxmlformats.org/officeDocument/2006/relationships/image" Target="../media/image78.png"/><Relationship Id="rId34" Type="http://schemas.openxmlformats.org/officeDocument/2006/relationships/image" Target="../media/image91.png"/><Relationship Id="rId7" Type="http://schemas.openxmlformats.org/officeDocument/2006/relationships/image" Target="../media/image65.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2" Type="http://schemas.openxmlformats.org/officeDocument/2006/relationships/notesSlide" Target="../notesSlides/notesSlide6.xml"/><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5" Type="http://schemas.openxmlformats.org/officeDocument/2006/relationships/image" Target="../media/image63.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2.png"/><Relationship Id="rId9" Type="http://schemas.openxmlformats.org/officeDocument/2006/relationships/image" Target="../media/image4.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D4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10800000">
            <a:off x="16713200" y="0"/>
            <a:ext cx="1574800" cy="10287000"/>
          </a:xfrm>
          <a:prstGeom prst="rect">
            <a:avLst/>
          </a:prstGeom>
        </p:spPr>
      </p:pic>
      <p:pic>
        <p:nvPicPr>
          <p:cNvPr id="3" name="Picture 3"/>
          <p:cNvPicPr>
            <a:picLocks noChangeAspect="1"/>
          </p:cNvPicPr>
          <p:nvPr/>
        </p:nvPicPr>
        <p:blipFill>
          <a:blip r:embed="rId3"/>
          <a:stretch>
            <a:fillRect/>
          </a:stretch>
        </p:blipFill>
        <p:spPr>
          <a:xfrm>
            <a:off x="0" y="8750300"/>
            <a:ext cx="18288000" cy="1536700"/>
          </a:xfrm>
          <a:prstGeom prst="rect">
            <a:avLst/>
          </a:prstGeom>
        </p:spPr>
      </p:pic>
      <p:pic>
        <p:nvPicPr>
          <p:cNvPr id="4" name="Picture 4"/>
          <p:cNvPicPr>
            <a:picLocks noChangeAspect="1"/>
          </p:cNvPicPr>
          <p:nvPr/>
        </p:nvPicPr>
        <p:blipFill>
          <a:blip r:embed="rId4">
            <a:alphaModFix amt="11000"/>
          </a:blip>
          <a:stretch>
            <a:fillRect/>
          </a:stretch>
        </p:blipFill>
        <p:spPr>
          <a:xfrm rot="-10800000">
            <a:off x="16713200" y="8750300"/>
            <a:ext cx="1574800" cy="1524000"/>
          </a:xfrm>
          <a:prstGeom prst="rect">
            <a:avLst/>
          </a:prstGeom>
        </p:spPr>
      </p:pic>
      <p:pic>
        <p:nvPicPr>
          <p:cNvPr id="5" name="Picture 5"/>
          <p:cNvPicPr>
            <a:picLocks noChangeAspect="1"/>
          </p:cNvPicPr>
          <p:nvPr/>
        </p:nvPicPr>
        <p:blipFill>
          <a:blip r:embed="rId5"/>
          <a:stretch>
            <a:fillRect/>
          </a:stretch>
        </p:blipFill>
        <p:spPr>
          <a:xfrm>
            <a:off x="16929100" y="8940800"/>
            <a:ext cx="1143000" cy="1143000"/>
          </a:xfrm>
          <a:prstGeom prst="rect">
            <a:avLst/>
          </a:prstGeom>
        </p:spPr>
      </p:pic>
      <p:sp>
        <p:nvSpPr>
          <p:cNvPr id="6" name="TextBox 6"/>
          <p:cNvSpPr txBox="1"/>
          <p:nvPr/>
        </p:nvSpPr>
        <p:spPr>
          <a:xfrm>
            <a:off x="546100" y="3162300"/>
            <a:ext cx="17614900" cy="3987800"/>
          </a:xfrm>
          <a:prstGeom prst="rect">
            <a:avLst/>
          </a:prstGeom>
        </p:spPr>
        <p:txBody>
          <a:bodyPr lIns="0" tIns="0" rIns="0" bIns="0" rtlCol="0" anchor="ctr"/>
          <a:lstStyle/>
          <a:p>
            <a:pPr lvl="0" algn="l">
              <a:lnSpc>
                <a:spcPct val="94619"/>
              </a:lnSpc>
            </a:pPr>
            <a:r>
              <a:rPr lang="en-US" sz="8200" b="0" i="0" u="none" strike="noStrike" spc="-300">
                <a:solidFill>
                  <a:srgbClr val="323232">
                    <a:alpha val="90196"/>
                  </a:srgbClr>
                </a:solidFill>
                <a:latin typeface="Gmarket Sans Bold"/>
              </a:rPr>
              <a:t>Solution for McDonald's </a:t>
            </a:r>
          </a:p>
          <a:p>
            <a:pPr lvl="0" algn="l">
              <a:lnSpc>
                <a:spcPct val="94619"/>
              </a:lnSpc>
            </a:pPr>
            <a:r>
              <a:rPr lang="en-US" sz="8200" b="0" i="0" u="none" strike="noStrike" spc="-300">
                <a:solidFill>
                  <a:srgbClr val="323232">
                    <a:alpha val="90196"/>
                  </a:srgbClr>
                </a:solidFill>
                <a:latin typeface="Gmarket Sans Bold"/>
              </a:rPr>
              <a:t>Supply Shortage Problem</a:t>
            </a:r>
          </a:p>
          <a:p>
            <a:pPr lvl="0" algn="l">
              <a:lnSpc>
                <a:spcPct val="94619"/>
              </a:lnSpc>
            </a:pPr>
            <a:r>
              <a:rPr lang="en-US" sz="4500" b="0" i="0" u="none" strike="noStrike" spc="-200">
                <a:solidFill>
                  <a:srgbClr val="FFFFFF">
                    <a:alpha val="90196"/>
                  </a:srgbClr>
                </a:solidFill>
                <a:latin typeface="Gmarket Sans Medium"/>
              </a:rPr>
              <a:t>Focusing on the Hub-and-Spoke Supply Chain Model</a:t>
            </a:r>
          </a:p>
          <a:p>
            <a:pPr lvl="0" algn="l">
              <a:lnSpc>
                <a:spcPct val="94619"/>
              </a:lnSpc>
            </a:pPr>
            <a:endParaRPr lang="en-US" sz="4500" b="0" i="0" u="none" strike="noStrike" spc="-200">
              <a:solidFill>
                <a:srgbClr val="FFFFFF">
                  <a:alpha val="90196"/>
                </a:srgbClr>
              </a:solidFill>
              <a:latin typeface="Gmarket Sans Medium"/>
            </a:endParaRPr>
          </a:p>
        </p:txBody>
      </p:sp>
      <p:sp>
        <p:nvSpPr>
          <p:cNvPr id="7" name="TextBox 7"/>
          <p:cNvSpPr txBox="1"/>
          <p:nvPr/>
        </p:nvSpPr>
        <p:spPr>
          <a:xfrm>
            <a:off x="685800" y="9169400"/>
            <a:ext cx="3073400" cy="647700"/>
          </a:xfrm>
          <a:prstGeom prst="rect">
            <a:avLst/>
          </a:prstGeom>
        </p:spPr>
        <p:txBody>
          <a:bodyPr lIns="0" tIns="0" rIns="0" bIns="0" rtlCol="0" anchor="ctr"/>
          <a:lstStyle/>
          <a:p>
            <a:pPr lvl="0" algn="l">
              <a:lnSpc>
                <a:spcPct val="107899"/>
              </a:lnSpc>
            </a:pPr>
            <a:r>
              <a:rPr lang="en-US" sz="1900" b="0" i="0" u="none" strike="noStrike" spc="-100">
                <a:solidFill>
                  <a:srgbClr val="FFFFFF"/>
                </a:solidFill>
                <a:latin typeface="Gmarket Sans Medium"/>
              </a:rPr>
              <a:t>Hyun Jin (Hena) Ahn </a:t>
            </a:r>
          </a:p>
          <a:p>
            <a:pPr lvl="0" algn="l">
              <a:lnSpc>
                <a:spcPct val="107899"/>
              </a:lnSpc>
            </a:pPr>
            <a:r>
              <a:rPr lang="en-US" sz="1900" b="0" i="0" u="none" strike="noStrike" spc="-100">
                <a:solidFill>
                  <a:srgbClr val="FFFFFF"/>
                </a:solidFill>
                <a:latin typeface="Gmarket Sans Medium"/>
              </a:rPr>
              <a:t>2024.05.03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2"/>
          <p:cNvSpPr txBox="1"/>
          <p:nvPr/>
        </p:nvSpPr>
        <p:spPr>
          <a:xfrm>
            <a:off x="2362200" y="215900"/>
            <a:ext cx="15316200" cy="977900"/>
          </a:xfrm>
          <a:prstGeom prst="rect">
            <a:avLst/>
          </a:prstGeom>
        </p:spPr>
        <p:txBody>
          <a:bodyPr lIns="0" tIns="0" rIns="0" bIns="0" rtlCol="0" anchor="ctr"/>
          <a:lstStyle/>
          <a:p>
            <a:pPr lvl="0" algn="l">
              <a:lnSpc>
                <a:spcPct val="107899"/>
              </a:lnSpc>
            </a:pPr>
            <a:r>
              <a:rPr lang="ko-KR" sz="5500" b="0" i="0" u="none" strike="noStrike" spc="-100">
                <a:solidFill>
                  <a:srgbClr val="323232"/>
                </a:solidFill>
                <a:ea typeface="SpoqaHanSans-Regular"/>
              </a:rPr>
              <a:t>타임라인</a:t>
            </a:r>
            <a:r>
              <a:rPr lang="en-US" sz="5500" b="0" i="0" u="none" strike="noStrike" spc="-100">
                <a:solidFill>
                  <a:srgbClr val="323232"/>
                </a:solidFill>
                <a:latin typeface="SpoqaHanSans-Regular"/>
              </a:rPr>
              <a:t> </a:t>
            </a:r>
            <a:r>
              <a:rPr lang="ko-KR" sz="5500" b="0" i="0" u="none" strike="noStrike" spc="-100">
                <a:solidFill>
                  <a:srgbClr val="323232"/>
                </a:solidFill>
                <a:ea typeface="SpoqaHanSans-Regular"/>
              </a:rPr>
              <a:t>페이지</a:t>
            </a:r>
          </a:p>
        </p:txBody>
      </p:sp>
      <p:pic>
        <p:nvPicPr>
          <p:cNvPr id="3" name="Picture 3"/>
          <p:cNvPicPr>
            <a:picLocks noChangeAspect="1"/>
          </p:cNvPicPr>
          <p:nvPr/>
        </p:nvPicPr>
        <p:blipFill>
          <a:blip r:embed="rId2"/>
          <a:stretch>
            <a:fillRect/>
          </a:stretch>
        </p:blipFill>
        <p:spPr>
          <a:xfrm>
            <a:off x="0" y="0"/>
            <a:ext cx="18288000" cy="1574800"/>
          </a:xfrm>
          <a:prstGeom prst="rect">
            <a:avLst/>
          </a:prstGeom>
        </p:spPr>
      </p:pic>
      <p:pic>
        <p:nvPicPr>
          <p:cNvPr id="4" name="Picture 4"/>
          <p:cNvPicPr>
            <a:picLocks noChangeAspect="1"/>
          </p:cNvPicPr>
          <p:nvPr/>
        </p:nvPicPr>
        <p:blipFill>
          <a:blip r:embed="rId3"/>
          <a:stretch>
            <a:fillRect/>
          </a:stretch>
        </p:blipFill>
        <p:spPr>
          <a:xfrm>
            <a:off x="0" y="0"/>
            <a:ext cx="1574800" cy="1574800"/>
          </a:xfrm>
          <a:prstGeom prst="rect">
            <a:avLst/>
          </a:prstGeom>
        </p:spPr>
      </p:pic>
      <p:sp>
        <p:nvSpPr>
          <p:cNvPr id="5" name="TextBox 5"/>
          <p:cNvSpPr txBox="1"/>
          <p:nvPr/>
        </p:nvSpPr>
        <p:spPr>
          <a:xfrm>
            <a:off x="2362200" y="330200"/>
            <a:ext cx="13703300" cy="977900"/>
          </a:xfrm>
          <a:prstGeom prst="rect">
            <a:avLst/>
          </a:prstGeom>
        </p:spPr>
        <p:txBody>
          <a:bodyPr lIns="0" tIns="0" rIns="0" bIns="0" rtlCol="0" anchor="ctr"/>
          <a:lstStyle/>
          <a:p>
            <a:pPr lvl="0" algn="l">
              <a:lnSpc>
                <a:spcPct val="107899"/>
              </a:lnSpc>
            </a:pPr>
            <a:r>
              <a:rPr lang="en-US" sz="5500" b="0" i="0" u="none" strike="noStrike" spc="-100">
                <a:solidFill>
                  <a:srgbClr val="FFFFFF"/>
                </a:solidFill>
                <a:latin typeface="Gmarket Sans Bold"/>
              </a:rPr>
              <a:t>Suggestion</a:t>
            </a:r>
          </a:p>
        </p:txBody>
      </p:sp>
      <p:sp>
        <p:nvSpPr>
          <p:cNvPr id="6" name="TextBox 6"/>
          <p:cNvSpPr txBox="1"/>
          <p:nvPr/>
        </p:nvSpPr>
        <p:spPr>
          <a:xfrm>
            <a:off x="165100" y="266700"/>
            <a:ext cx="1257300" cy="977900"/>
          </a:xfrm>
          <a:prstGeom prst="rect">
            <a:avLst/>
          </a:prstGeom>
        </p:spPr>
        <p:txBody>
          <a:bodyPr lIns="0" tIns="0" rIns="0" bIns="0" rtlCol="0" anchor="ctr"/>
          <a:lstStyle/>
          <a:p>
            <a:pPr lvl="0" algn="ctr">
              <a:lnSpc>
                <a:spcPct val="107899"/>
              </a:lnSpc>
            </a:pPr>
            <a:r>
              <a:rPr lang="en-US" sz="5500" b="0" i="0" u="none" strike="noStrike" spc="-100">
                <a:solidFill>
                  <a:srgbClr val="FFFFFF"/>
                </a:solidFill>
                <a:latin typeface="SpoqaHanSans-Bold"/>
              </a:rPr>
              <a:t>04</a:t>
            </a:r>
          </a:p>
        </p:txBody>
      </p:sp>
      <p:grpSp>
        <p:nvGrpSpPr>
          <p:cNvPr id="7" name="Group 7"/>
          <p:cNvGrpSpPr/>
          <p:nvPr/>
        </p:nvGrpSpPr>
        <p:grpSpPr>
          <a:xfrm>
            <a:off x="2147483647" y="2147483647"/>
            <a:ext cx="2147483647" cy="2147483647"/>
            <a:chOff x="0" y="0"/>
            <a:chExt cx="0" cy="0"/>
          </a:xfrm>
        </p:grpSpPr>
      </p:grpSp>
      <p:pic>
        <p:nvPicPr>
          <p:cNvPr id="8" name="Picture 8"/>
          <p:cNvPicPr>
            <a:picLocks noChangeAspect="1"/>
          </p:cNvPicPr>
          <p:nvPr/>
        </p:nvPicPr>
        <p:blipFill>
          <a:blip r:embed="rId4"/>
          <a:stretch>
            <a:fillRect/>
          </a:stretch>
        </p:blipFill>
        <p:spPr>
          <a:xfrm rot="300000">
            <a:off x="8509000" y="4800600"/>
            <a:ext cx="660400" cy="38100"/>
          </a:xfrm>
          <a:prstGeom prst="rect">
            <a:avLst/>
          </a:prstGeom>
        </p:spPr>
      </p:pic>
      <p:pic>
        <p:nvPicPr>
          <p:cNvPr id="9" name="Picture 9"/>
          <p:cNvPicPr>
            <a:picLocks noChangeAspect="1"/>
          </p:cNvPicPr>
          <p:nvPr/>
        </p:nvPicPr>
        <p:blipFill>
          <a:blip r:embed="rId5"/>
          <a:stretch>
            <a:fillRect/>
          </a:stretch>
        </p:blipFill>
        <p:spPr>
          <a:xfrm>
            <a:off x="2679700" y="3035300"/>
            <a:ext cx="12928600" cy="6324600"/>
          </a:xfrm>
          <a:prstGeom prst="rect">
            <a:avLst/>
          </a:prstGeom>
        </p:spPr>
      </p:pic>
      <p:pic>
        <p:nvPicPr>
          <p:cNvPr id="10" name="Picture 10"/>
          <p:cNvPicPr>
            <a:picLocks noChangeAspect="1"/>
          </p:cNvPicPr>
          <p:nvPr/>
        </p:nvPicPr>
        <p:blipFill>
          <a:blip r:embed="rId6"/>
          <a:stretch>
            <a:fillRect/>
          </a:stretch>
        </p:blipFill>
        <p:spPr>
          <a:xfrm rot="2100000">
            <a:off x="5384800" y="3771900"/>
            <a:ext cx="495300" cy="38100"/>
          </a:xfrm>
          <a:prstGeom prst="rect">
            <a:avLst/>
          </a:prstGeom>
        </p:spPr>
      </p:pic>
      <p:pic>
        <p:nvPicPr>
          <p:cNvPr id="11" name="Picture 11"/>
          <p:cNvPicPr>
            <a:picLocks noChangeAspect="1"/>
          </p:cNvPicPr>
          <p:nvPr/>
        </p:nvPicPr>
        <p:blipFill>
          <a:blip r:embed="rId7"/>
          <a:stretch>
            <a:fillRect/>
          </a:stretch>
        </p:blipFill>
        <p:spPr>
          <a:xfrm rot="-3120000">
            <a:off x="5537200" y="5956300"/>
            <a:ext cx="533400" cy="38100"/>
          </a:xfrm>
          <a:prstGeom prst="rect">
            <a:avLst/>
          </a:prstGeom>
        </p:spPr>
      </p:pic>
      <p:pic>
        <p:nvPicPr>
          <p:cNvPr id="12" name="Picture 12"/>
          <p:cNvPicPr>
            <a:picLocks noChangeAspect="1"/>
          </p:cNvPicPr>
          <p:nvPr/>
        </p:nvPicPr>
        <p:blipFill>
          <a:blip r:embed="rId8"/>
          <a:stretch>
            <a:fillRect/>
          </a:stretch>
        </p:blipFill>
        <p:spPr>
          <a:xfrm rot="5400000">
            <a:off x="5664200" y="3530600"/>
            <a:ext cx="558800" cy="38100"/>
          </a:xfrm>
          <a:prstGeom prst="rect">
            <a:avLst/>
          </a:prstGeom>
        </p:spPr>
      </p:pic>
      <p:pic>
        <p:nvPicPr>
          <p:cNvPr id="13" name="Picture 13"/>
          <p:cNvPicPr>
            <a:picLocks noChangeAspect="1"/>
          </p:cNvPicPr>
          <p:nvPr/>
        </p:nvPicPr>
        <p:blipFill>
          <a:blip r:embed="rId9"/>
          <a:stretch>
            <a:fillRect/>
          </a:stretch>
        </p:blipFill>
        <p:spPr>
          <a:xfrm rot="120000">
            <a:off x="11531600" y="6718300"/>
            <a:ext cx="609600" cy="38100"/>
          </a:xfrm>
          <a:prstGeom prst="rect">
            <a:avLst/>
          </a:prstGeom>
        </p:spPr>
      </p:pic>
      <p:pic>
        <p:nvPicPr>
          <p:cNvPr id="14" name="Picture 14"/>
          <p:cNvPicPr>
            <a:picLocks noChangeAspect="1"/>
          </p:cNvPicPr>
          <p:nvPr/>
        </p:nvPicPr>
        <p:blipFill>
          <a:blip r:embed="rId10"/>
          <a:stretch>
            <a:fillRect/>
          </a:stretch>
        </p:blipFill>
        <p:spPr>
          <a:xfrm>
            <a:off x="5537200" y="5994400"/>
            <a:ext cx="406400" cy="406400"/>
          </a:xfrm>
          <a:prstGeom prst="rect">
            <a:avLst/>
          </a:prstGeom>
        </p:spPr>
      </p:pic>
      <p:pic>
        <p:nvPicPr>
          <p:cNvPr id="15" name="Picture 15"/>
          <p:cNvPicPr>
            <a:picLocks noChangeAspect="1"/>
          </p:cNvPicPr>
          <p:nvPr/>
        </p:nvPicPr>
        <p:blipFill>
          <a:blip r:embed="rId10"/>
          <a:stretch>
            <a:fillRect/>
          </a:stretch>
        </p:blipFill>
        <p:spPr>
          <a:xfrm>
            <a:off x="5740400" y="3009900"/>
            <a:ext cx="406400" cy="406400"/>
          </a:xfrm>
          <a:prstGeom prst="rect">
            <a:avLst/>
          </a:prstGeom>
        </p:spPr>
      </p:pic>
      <p:pic>
        <p:nvPicPr>
          <p:cNvPr id="16" name="Picture 16"/>
          <p:cNvPicPr>
            <a:picLocks noChangeAspect="1"/>
          </p:cNvPicPr>
          <p:nvPr/>
        </p:nvPicPr>
        <p:blipFill>
          <a:blip r:embed="rId11"/>
          <a:stretch>
            <a:fillRect/>
          </a:stretch>
        </p:blipFill>
        <p:spPr>
          <a:xfrm rot="1440000">
            <a:off x="12141200" y="6908800"/>
            <a:ext cx="812800" cy="38100"/>
          </a:xfrm>
          <a:prstGeom prst="rect">
            <a:avLst/>
          </a:prstGeom>
        </p:spPr>
      </p:pic>
      <p:pic>
        <p:nvPicPr>
          <p:cNvPr id="17" name="Picture 17"/>
          <p:cNvPicPr>
            <a:picLocks noChangeAspect="1"/>
          </p:cNvPicPr>
          <p:nvPr/>
        </p:nvPicPr>
        <p:blipFill>
          <a:blip r:embed="rId12"/>
          <a:stretch>
            <a:fillRect/>
          </a:stretch>
        </p:blipFill>
        <p:spPr>
          <a:xfrm rot="-1140000">
            <a:off x="4902200" y="4178300"/>
            <a:ext cx="1117600" cy="38100"/>
          </a:xfrm>
          <a:prstGeom prst="rect">
            <a:avLst/>
          </a:prstGeom>
        </p:spPr>
      </p:pic>
      <p:pic>
        <p:nvPicPr>
          <p:cNvPr id="18" name="Picture 18"/>
          <p:cNvPicPr>
            <a:picLocks noChangeAspect="1"/>
          </p:cNvPicPr>
          <p:nvPr/>
        </p:nvPicPr>
        <p:blipFill>
          <a:blip r:embed="rId13"/>
          <a:stretch>
            <a:fillRect/>
          </a:stretch>
        </p:blipFill>
        <p:spPr>
          <a:xfrm rot="660000">
            <a:off x="5956300" y="6172200"/>
            <a:ext cx="6070600" cy="38100"/>
          </a:xfrm>
          <a:prstGeom prst="rect">
            <a:avLst/>
          </a:prstGeom>
        </p:spPr>
      </p:pic>
      <p:pic>
        <p:nvPicPr>
          <p:cNvPr id="19" name="Picture 19"/>
          <p:cNvPicPr>
            <a:picLocks noChangeAspect="1"/>
          </p:cNvPicPr>
          <p:nvPr/>
        </p:nvPicPr>
        <p:blipFill>
          <a:blip r:embed="rId10"/>
          <a:stretch>
            <a:fillRect/>
          </a:stretch>
        </p:blipFill>
        <p:spPr>
          <a:xfrm>
            <a:off x="5194300" y="3416300"/>
            <a:ext cx="406400" cy="406400"/>
          </a:xfrm>
          <a:prstGeom prst="rect">
            <a:avLst/>
          </a:prstGeom>
        </p:spPr>
      </p:pic>
      <p:pic>
        <p:nvPicPr>
          <p:cNvPr id="20" name="Picture 20"/>
          <p:cNvPicPr>
            <a:picLocks noChangeAspect="1"/>
          </p:cNvPicPr>
          <p:nvPr/>
        </p:nvPicPr>
        <p:blipFill>
          <a:blip r:embed="rId14"/>
          <a:stretch>
            <a:fillRect/>
          </a:stretch>
        </p:blipFill>
        <p:spPr>
          <a:xfrm rot="-3360000">
            <a:off x="5829300" y="5359400"/>
            <a:ext cx="800100" cy="38100"/>
          </a:xfrm>
          <a:prstGeom prst="rect">
            <a:avLst/>
          </a:prstGeom>
        </p:spPr>
      </p:pic>
      <p:pic>
        <p:nvPicPr>
          <p:cNvPr id="21" name="Picture 21"/>
          <p:cNvPicPr>
            <a:picLocks noChangeAspect="1"/>
          </p:cNvPicPr>
          <p:nvPr/>
        </p:nvPicPr>
        <p:blipFill>
          <a:blip r:embed="rId15"/>
          <a:stretch>
            <a:fillRect/>
          </a:stretch>
        </p:blipFill>
        <p:spPr>
          <a:xfrm rot="5100000">
            <a:off x="5130800" y="4826000"/>
            <a:ext cx="1676400" cy="38100"/>
          </a:xfrm>
          <a:prstGeom prst="rect">
            <a:avLst/>
          </a:prstGeom>
        </p:spPr>
      </p:pic>
      <p:pic>
        <p:nvPicPr>
          <p:cNvPr id="22" name="Picture 22"/>
          <p:cNvPicPr>
            <a:picLocks noChangeAspect="1"/>
          </p:cNvPicPr>
          <p:nvPr/>
        </p:nvPicPr>
        <p:blipFill>
          <a:blip r:embed="rId16"/>
          <a:stretch>
            <a:fillRect/>
          </a:stretch>
        </p:blipFill>
        <p:spPr>
          <a:xfrm rot="4500000">
            <a:off x="12052300" y="7023100"/>
            <a:ext cx="482600" cy="38100"/>
          </a:xfrm>
          <a:prstGeom prst="rect">
            <a:avLst/>
          </a:prstGeom>
        </p:spPr>
      </p:pic>
      <p:pic>
        <p:nvPicPr>
          <p:cNvPr id="23" name="Picture 23"/>
          <p:cNvPicPr>
            <a:picLocks noChangeAspect="1"/>
          </p:cNvPicPr>
          <p:nvPr/>
        </p:nvPicPr>
        <p:blipFill>
          <a:blip r:embed="rId17"/>
          <a:stretch>
            <a:fillRect/>
          </a:stretch>
        </p:blipFill>
        <p:spPr>
          <a:xfrm rot="1980000">
            <a:off x="8902700" y="5740400"/>
            <a:ext cx="3568700" cy="38100"/>
          </a:xfrm>
          <a:prstGeom prst="rect">
            <a:avLst/>
          </a:prstGeom>
        </p:spPr>
      </p:pic>
      <p:pic>
        <p:nvPicPr>
          <p:cNvPr id="24" name="Picture 24"/>
          <p:cNvPicPr>
            <a:picLocks noChangeAspect="1"/>
          </p:cNvPicPr>
          <p:nvPr/>
        </p:nvPicPr>
        <p:blipFill>
          <a:blip r:embed="rId10"/>
          <a:stretch>
            <a:fillRect/>
          </a:stretch>
        </p:blipFill>
        <p:spPr>
          <a:xfrm>
            <a:off x="4787900" y="4165600"/>
            <a:ext cx="406400" cy="406400"/>
          </a:xfrm>
          <a:prstGeom prst="rect">
            <a:avLst/>
          </a:prstGeom>
        </p:spPr>
      </p:pic>
      <p:pic>
        <p:nvPicPr>
          <p:cNvPr id="25" name="Picture 25"/>
          <p:cNvPicPr>
            <a:picLocks noChangeAspect="1"/>
          </p:cNvPicPr>
          <p:nvPr/>
        </p:nvPicPr>
        <p:blipFill>
          <a:blip r:embed="rId18"/>
          <a:stretch>
            <a:fillRect/>
          </a:stretch>
        </p:blipFill>
        <p:spPr>
          <a:xfrm rot="-2160000">
            <a:off x="12103100" y="6553200"/>
            <a:ext cx="533400" cy="38100"/>
          </a:xfrm>
          <a:prstGeom prst="rect">
            <a:avLst/>
          </a:prstGeom>
        </p:spPr>
      </p:pic>
      <p:pic>
        <p:nvPicPr>
          <p:cNvPr id="26" name="Picture 26"/>
          <p:cNvPicPr>
            <a:picLocks noChangeAspect="1"/>
          </p:cNvPicPr>
          <p:nvPr/>
        </p:nvPicPr>
        <p:blipFill>
          <a:blip r:embed="rId10"/>
          <a:stretch>
            <a:fillRect/>
          </a:stretch>
        </p:blipFill>
        <p:spPr>
          <a:xfrm>
            <a:off x="6197600" y="4826000"/>
            <a:ext cx="406400" cy="406400"/>
          </a:xfrm>
          <a:prstGeom prst="rect">
            <a:avLst/>
          </a:prstGeom>
        </p:spPr>
      </p:pic>
      <p:pic>
        <p:nvPicPr>
          <p:cNvPr id="27" name="Picture 27"/>
          <p:cNvPicPr>
            <a:picLocks noChangeAspect="1"/>
          </p:cNvPicPr>
          <p:nvPr/>
        </p:nvPicPr>
        <p:blipFill>
          <a:blip r:embed="rId12"/>
          <a:stretch>
            <a:fillRect/>
          </a:stretch>
        </p:blipFill>
        <p:spPr>
          <a:xfrm rot="-1140000">
            <a:off x="5981700" y="3784600"/>
            <a:ext cx="1117600" cy="38100"/>
          </a:xfrm>
          <a:prstGeom prst="rect">
            <a:avLst/>
          </a:prstGeom>
        </p:spPr>
      </p:pic>
      <p:pic>
        <p:nvPicPr>
          <p:cNvPr id="28" name="Picture 28"/>
          <p:cNvPicPr>
            <a:picLocks noChangeAspect="1"/>
          </p:cNvPicPr>
          <p:nvPr/>
        </p:nvPicPr>
        <p:blipFill>
          <a:blip r:embed="rId19"/>
          <a:stretch>
            <a:fillRect/>
          </a:stretch>
        </p:blipFill>
        <p:spPr>
          <a:xfrm rot="780000">
            <a:off x="5829300" y="4419600"/>
            <a:ext cx="3517900" cy="38100"/>
          </a:xfrm>
          <a:prstGeom prst="rect">
            <a:avLst/>
          </a:prstGeom>
        </p:spPr>
      </p:pic>
      <p:pic>
        <p:nvPicPr>
          <p:cNvPr id="29" name="Picture 29"/>
          <p:cNvPicPr>
            <a:picLocks noChangeAspect="1"/>
          </p:cNvPicPr>
          <p:nvPr/>
        </p:nvPicPr>
        <p:blipFill>
          <a:blip r:embed="rId20"/>
          <a:stretch>
            <a:fillRect/>
          </a:stretch>
        </p:blipFill>
        <p:spPr>
          <a:xfrm rot="540000">
            <a:off x="5168900" y="5575300"/>
            <a:ext cx="901700" cy="38100"/>
          </a:xfrm>
          <a:prstGeom prst="rect">
            <a:avLst/>
          </a:prstGeom>
        </p:spPr>
      </p:pic>
      <p:pic>
        <p:nvPicPr>
          <p:cNvPr id="30" name="Picture 30"/>
          <p:cNvPicPr>
            <a:picLocks noChangeAspect="1"/>
          </p:cNvPicPr>
          <p:nvPr/>
        </p:nvPicPr>
        <p:blipFill>
          <a:blip r:embed="rId21"/>
          <a:stretch>
            <a:fillRect/>
          </a:stretch>
        </p:blipFill>
        <p:spPr>
          <a:xfrm rot="1440000">
            <a:off x="5638800" y="5410200"/>
            <a:ext cx="6781800" cy="38100"/>
          </a:xfrm>
          <a:prstGeom prst="rect">
            <a:avLst/>
          </a:prstGeom>
        </p:spPr>
      </p:pic>
      <p:pic>
        <p:nvPicPr>
          <p:cNvPr id="31" name="Picture 31"/>
          <p:cNvPicPr>
            <a:picLocks noChangeAspect="1"/>
          </p:cNvPicPr>
          <p:nvPr/>
        </p:nvPicPr>
        <p:blipFill>
          <a:blip r:embed="rId22"/>
          <a:stretch>
            <a:fillRect/>
          </a:stretch>
        </p:blipFill>
        <p:spPr>
          <a:xfrm rot="3480000">
            <a:off x="5854700" y="4216400"/>
            <a:ext cx="495300" cy="38100"/>
          </a:xfrm>
          <a:prstGeom prst="rect">
            <a:avLst/>
          </a:prstGeom>
        </p:spPr>
      </p:pic>
      <p:pic>
        <p:nvPicPr>
          <p:cNvPr id="32" name="Picture 32"/>
          <p:cNvPicPr>
            <a:picLocks noChangeAspect="1"/>
          </p:cNvPicPr>
          <p:nvPr/>
        </p:nvPicPr>
        <p:blipFill>
          <a:blip r:embed="rId10"/>
          <a:stretch>
            <a:fillRect/>
          </a:stretch>
        </p:blipFill>
        <p:spPr>
          <a:xfrm>
            <a:off x="5016500" y="5270500"/>
            <a:ext cx="406400" cy="406400"/>
          </a:xfrm>
          <a:prstGeom prst="rect">
            <a:avLst/>
          </a:prstGeom>
        </p:spPr>
      </p:pic>
      <p:pic>
        <p:nvPicPr>
          <p:cNvPr id="33" name="Picture 33"/>
          <p:cNvPicPr>
            <a:picLocks noChangeAspect="1"/>
          </p:cNvPicPr>
          <p:nvPr/>
        </p:nvPicPr>
        <p:blipFill>
          <a:blip r:embed="rId23"/>
          <a:stretch>
            <a:fillRect/>
          </a:stretch>
        </p:blipFill>
        <p:spPr>
          <a:xfrm>
            <a:off x="5740400" y="3822700"/>
            <a:ext cx="406400" cy="406400"/>
          </a:xfrm>
          <a:prstGeom prst="rect">
            <a:avLst/>
          </a:prstGeom>
        </p:spPr>
      </p:pic>
      <p:pic>
        <p:nvPicPr>
          <p:cNvPr id="34" name="Picture 34"/>
          <p:cNvPicPr>
            <a:picLocks noChangeAspect="1"/>
          </p:cNvPicPr>
          <p:nvPr/>
        </p:nvPicPr>
        <p:blipFill>
          <a:blip r:embed="rId23"/>
          <a:stretch>
            <a:fillRect/>
          </a:stretch>
        </p:blipFill>
        <p:spPr>
          <a:xfrm>
            <a:off x="11963400" y="6540500"/>
            <a:ext cx="406400" cy="406400"/>
          </a:xfrm>
          <a:prstGeom prst="rect">
            <a:avLst/>
          </a:prstGeom>
        </p:spPr>
      </p:pic>
      <p:pic>
        <p:nvPicPr>
          <p:cNvPr id="35" name="Picture 35"/>
          <p:cNvPicPr>
            <a:picLocks noChangeAspect="1"/>
          </p:cNvPicPr>
          <p:nvPr/>
        </p:nvPicPr>
        <p:blipFill>
          <a:blip r:embed="rId10"/>
          <a:stretch>
            <a:fillRect/>
          </a:stretch>
        </p:blipFill>
        <p:spPr>
          <a:xfrm>
            <a:off x="11341100" y="6540500"/>
            <a:ext cx="406400" cy="406400"/>
          </a:xfrm>
          <a:prstGeom prst="rect">
            <a:avLst/>
          </a:prstGeom>
        </p:spPr>
      </p:pic>
      <p:pic>
        <p:nvPicPr>
          <p:cNvPr id="36" name="Picture 36"/>
          <p:cNvPicPr>
            <a:picLocks noChangeAspect="1"/>
          </p:cNvPicPr>
          <p:nvPr/>
        </p:nvPicPr>
        <p:blipFill>
          <a:blip r:embed="rId24"/>
          <a:stretch>
            <a:fillRect/>
          </a:stretch>
        </p:blipFill>
        <p:spPr>
          <a:xfrm rot="-900000">
            <a:off x="5956300" y="5257800"/>
            <a:ext cx="3276600" cy="38100"/>
          </a:xfrm>
          <a:prstGeom prst="rect">
            <a:avLst/>
          </a:prstGeom>
        </p:spPr>
      </p:pic>
      <p:pic>
        <p:nvPicPr>
          <p:cNvPr id="37" name="Picture 37"/>
          <p:cNvPicPr>
            <a:picLocks noChangeAspect="1"/>
          </p:cNvPicPr>
          <p:nvPr/>
        </p:nvPicPr>
        <p:blipFill>
          <a:blip r:embed="rId10"/>
          <a:stretch>
            <a:fillRect/>
          </a:stretch>
        </p:blipFill>
        <p:spPr>
          <a:xfrm>
            <a:off x="12166600" y="7086600"/>
            <a:ext cx="406400" cy="406400"/>
          </a:xfrm>
          <a:prstGeom prst="rect">
            <a:avLst/>
          </a:prstGeom>
        </p:spPr>
      </p:pic>
      <p:pic>
        <p:nvPicPr>
          <p:cNvPr id="38" name="Picture 38"/>
          <p:cNvPicPr>
            <a:picLocks noChangeAspect="1"/>
          </p:cNvPicPr>
          <p:nvPr/>
        </p:nvPicPr>
        <p:blipFill>
          <a:blip r:embed="rId10"/>
          <a:stretch>
            <a:fillRect/>
          </a:stretch>
        </p:blipFill>
        <p:spPr>
          <a:xfrm>
            <a:off x="12776200" y="6946900"/>
            <a:ext cx="406400" cy="406400"/>
          </a:xfrm>
          <a:prstGeom prst="rect">
            <a:avLst/>
          </a:prstGeom>
        </p:spPr>
      </p:pic>
      <p:pic>
        <p:nvPicPr>
          <p:cNvPr id="39" name="Picture 39"/>
          <p:cNvPicPr>
            <a:picLocks noChangeAspect="1"/>
          </p:cNvPicPr>
          <p:nvPr/>
        </p:nvPicPr>
        <p:blipFill>
          <a:blip r:embed="rId25"/>
          <a:stretch>
            <a:fillRect/>
          </a:stretch>
        </p:blipFill>
        <p:spPr>
          <a:xfrm rot="3660000">
            <a:off x="5613400" y="5397500"/>
            <a:ext cx="571500" cy="38100"/>
          </a:xfrm>
          <a:prstGeom prst="rect">
            <a:avLst/>
          </a:prstGeom>
        </p:spPr>
      </p:pic>
      <p:pic>
        <p:nvPicPr>
          <p:cNvPr id="40" name="Picture 40"/>
          <p:cNvPicPr>
            <a:picLocks noChangeAspect="1"/>
          </p:cNvPicPr>
          <p:nvPr/>
        </p:nvPicPr>
        <p:blipFill>
          <a:blip r:embed="rId10"/>
          <a:stretch>
            <a:fillRect/>
          </a:stretch>
        </p:blipFill>
        <p:spPr>
          <a:xfrm>
            <a:off x="12369800" y="6197600"/>
            <a:ext cx="406400" cy="406400"/>
          </a:xfrm>
          <a:prstGeom prst="rect">
            <a:avLst/>
          </a:prstGeom>
        </p:spPr>
      </p:pic>
      <p:pic>
        <p:nvPicPr>
          <p:cNvPr id="41" name="Picture 41"/>
          <p:cNvPicPr>
            <a:picLocks noChangeAspect="1"/>
          </p:cNvPicPr>
          <p:nvPr/>
        </p:nvPicPr>
        <p:blipFill>
          <a:blip r:embed="rId10"/>
          <a:stretch>
            <a:fillRect/>
          </a:stretch>
        </p:blipFill>
        <p:spPr>
          <a:xfrm>
            <a:off x="5537200" y="4914900"/>
            <a:ext cx="406400" cy="406400"/>
          </a:xfrm>
          <a:prstGeom prst="rect">
            <a:avLst/>
          </a:prstGeom>
        </p:spPr>
      </p:pic>
      <p:pic>
        <p:nvPicPr>
          <p:cNvPr id="42" name="Picture 42"/>
          <p:cNvPicPr>
            <a:picLocks noChangeAspect="1"/>
          </p:cNvPicPr>
          <p:nvPr/>
        </p:nvPicPr>
        <p:blipFill>
          <a:blip r:embed="rId23"/>
          <a:stretch>
            <a:fillRect/>
          </a:stretch>
        </p:blipFill>
        <p:spPr>
          <a:xfrm>
            <a:off x="5829300" y="5473700"/>
            <a:ext cx="406400" cy="406400"/>
          </a:xfrm>
          <a:prstGeom prst="rect">
            <a:avLst/>
          </a:prstGeom>
        </p:spPr>
      </p:pic>
      <p:pic>
        <p:nvPicPr>
          <p:cNvPr id="43" name="Picture 43"/>
          <p:cNvPicPr>
            <a:picLocks noChangeAspect="1"/>
          </p:cNvPicPr>
          <p:nvPr/>
        </p:nvPicPr>
        <p:blipFill>
          <a:blip r:embed="rId26"/>
          <a:stretch>
            <a:fillRect/>
          </a:stretch>
        </p:blipFill>
        <p:spPr>
          <a:xfrm rot="-3480000">
            <a:off x="8991600" y="4394200"/>
            <a:ext cx="838200" cy="38100"/>
          </a:xfrm>
          <a:prstGeom prst="rect">
            <a:avLst/>
          </a:prstGeom>
        </p:spPr>
      </p:pic>
      <p:pic>
        <p:nvPicPr>
          <p:cNvPr id="44" name="Picture 44"/>
          <p:cNvPicPr>
            <a:picLocks noChangeAspect="1"/>
          </p:cNvPicPr>
          <p:nvPr/>
        </p:nvPicPr>
        <p:blipFill>
          <a:blip r:embed="rId10"/>
          <a:stretch>
            <a:fillRect/>
          </a:stretch>
        </p:blipFill>
        <p:spPr>
          <a:xfrm>
            <a:off x="6832600" y="3378200"/>
            <a:ext cx="406400" cy="406400"/>
          </a:xfrm>
          <a:prstGeom prst="rect">
            <a:avLst/>
          </a:prstGeom>
        </p:spPr>
      </p:pic>
      <p:pic>
        <p:nvPicPr>
          <p:cNvPr id="45" name="Picture 45"/>
          <p:cNvPicPr>
            <a:picLocks noChangeAspect="1"/>
          </p:cNvPicPr>
          <p:nvPr/>
        </p:nvPicPr>
        <p:blipFill>
          <a:blip r:embed="rId10"/>
          <a:stretch>
            <a:fillRect/>
          </a:stretch>
        </p:blipFill>
        <p:spPr>
          <a:xfrm>
            <a:off x="6007100" y="4191000"/>
            <a:ext cx="406400" cy="406400"/>
          </a:xfrm>
          <a:prstGeom prst="rect">
            <a:avLst/>
          </a:prstGeom>
        </p:spPr>
      </p:pic>
      <p:pic>
        <p:nvPicPr>
          <p:cNvPr id="46" name="Picture 46"/>
          <p:cNvPicPr>
            <a:picLocks noChangeAspect="1"/>
          </p:cNvPicPr>
          <p:nvPr/>
        </p:nvPicPr>
        <p:blipFill>
          <a:blip r:embed="rId27"/>
          <a:stretch>
            <a:fillRect/>
          </a:stretch>
        </p:blipFill>
        <p:spPr>
          <a:xfrm rot="5520000">
            <a:off x="8813800" y="5168900"/>
            <a:ext cx="673100" cy="38100"/>
          </a:xfrm>
          <a:prstGeom prst="rect">
            <a:avLst/>
          </a:prstGeom>
        </p:spPr>
      </p:pic>
      <p:pic>
        <p:nvPicPr>
          <p:cNvPr id="47" name="Picture 47"/>
          <p:cNvPicPr>
            <a:picLocks noChangeAspect="1"/>
          </p:cNvPicPr>
          <p:nvPr/>
        </p:nvPicPr>
        <p:blipFill>
          <a:blip r:embed="rId10"/>
          <a:stretch>
            <a:fillRect/>
          </a:stretch>
        </p:blipFill>
        <p:spPr>
          <a:xfrm>
            <a:off x="9372600" y="3898900"/>
            <a:ext cx="406400" cy="406400"/>
          </a:xfrm>
          <a:prstGeom prst="rect">
            <a:avLst/>
          </a:prstGeom>
        </p:spPr>
      </p:pic>
      <p:pic>
        <p:nvPicPr>
          <p:cNvPr id="48" name="Picture 48"/>
          <p:cNvPicPr>
            <a:picLocks noChangeAspect="1"/>
          </p:cNvPicPr>
          <p:nvPr/>
        </p:nvPicPr>
        <p:blipFill>
          <a:blip r:embed="rId10"/>
          <a:stretch>
            <a:fillRect/>
          </a:stretch>
        </p:blipFill>
        <p:spPr>
          <a:xfrm>
            <a:off x="8940800" y="5118100"/>
            <a:ext cx="406400" cy="406400"/>
          </a:xfrm>
          <a:prstGeom prst="rect">
            <a:avLst/>
          </a:prstGeom>
        </p:spPr>
      </p:pic>
      <p:pic>
        <p:nvPicPr>
          <p:cNvPr id="49" name="Picture 49"/>
          <p:cNvPicPr>
            <a:picLocks noChangeAspect="1"/>
          </p:cNvPicPr>
          <p:nvPr/>
        </p:nvPicPr>
        <p:blipFill>
          <a:blip r:embed="rId10"/>
          <a:stretch>
            <a:fillRect/>
          </a:stretch>
        </p:blipFill>
        <p:spPr>
          <a:xfrm>
            <a:off x="8293100" y="4572000"/>
            <a:ext cx="406400" cy="406400"/>
          </a:xfrm>
          <a:prstGeom prst="rect">
            <a:avLst/>
          </a:prstGeom>
        </p:spPr>
      </p:pic>
      <p:pic>
        <p:nvPicPr>
          <p:cNvPr id="50" name="Picture 50"/>
          <p:cNvPicPr>
            <a:picLocks noChangeAspect="1"/>
          </p:cNvPicPr>
          <p:nvPr/>
        </p:nvPicPr>
        <p:blipFill>
          <a:blip r:embed="rId28"/>
          <a:stretch>
            <a:fillRect/>
          </a:stretch>
        </p:blipFill>
        <p:spPr>
          <a:xfrm rot="-360000">
            <a:off x="9156700" y="4775200"/>
            <a:ext cx="558800" cy="38100"/>
          </a:xfrm>
          <a:prstGeom prst="rect">
            <a:avLst/>
          </a:prstGeom>
        </p:spPr>
      </p:pic>
      <p:pic>
        <p:nvPicPr>
          <p:cNvPr id="51" name="Picture 51"/>
          <p:cNvPicPr>
            <a:picLocks noChangeAspect="1"/>
          </p:cNvPicPr>
          <p:nvPr/>
        </p:nvPicPr>
        <p:blipFill>
          <a:blip r:embed="rId29"/>
          <a:stretch>
            <a:fillRect/>
          </a:stretch>
        </p:blipFill>
        <p:spPr>
          <a:xfrm rot="3660000">
            <a:off x="8864600" y="4572000"/>
            <a:ext cx="355600" cy="38100"/>
          </a:xfrm>
          <a:prstGeom prst="rect">
            <a:avLst/>
          </a:prstGeom>
        </p:spPr>
      </p:pic>
      <p:pic>
        <p:nvPicPr>
          <p:cNvPr id="52" name="Picture 52"/>
          <p:cNvPicPr>
            <a:picLocks noChangeAspect="1"/>
          </p:cNvPicPr>
          <p:nvPr/>
        </p:nvPicPr>
        <p:blipFill>
          <a:blip r:embed="rId10"/>
          <a:stretch>
            <a:fillRect/>
          </a:stretch>
        </p:blipFill>
        <p:spPr>
          <a:xfrm>
            <a:off x="9486900" y="4572000"/>
            <a:ext cx="406400" cy="406400"/>
          </a:xfrm>
          <a:prstGeom prst="rect">
            <a:avLst/>
          </a:prstGeom>
        </p:spPr>
      </p:pic>
      <p:pic>
        <p:nvPicPr>
          <p:cNvPr id="53" name="Picture 53"/>
          <p:cNvPicPr>
            <a:picLocks noChangeAspect="1"/>
          </p:cNvPicPr>
          <p:nvPr/>
        </p:nvPicPr>
        <p:blipFill>
          <a:blip r:embed="rId10"/>
          <a:stretch>
            <a:fillRect/>
          </a:stretch>
        </p:blipFill>
        <p:spPr>
          <a:xfrm>
            <a:off x="8674100" y="4165600"/>
            <a:ext cx="406400" cy="406400"/>
          </a:xfrm>
          <a:prstGeom prst="rect">
            <a:avLst/>
          </a:prstGeom>
        </p:spPr>
      </p:pic>
      <p:pic>
        <p:nvPicPr>
          <p:cNvPr id="54" name="Picture 54"/>
          <p:cNvPicPr>
            <a:picLocks noChangeAspect="1"/>
          </p:cNvPicPr>
          <p:nvPr/>
        </p:nvPicPr>
        <p:blipFill>
          <a:blip r:embed="rId23"/>
          <a:stretch>
            <a:fillRect/>
          </a:stretch>
        </p:blipFill>
        <p:spPr>
          <a:xfrm>
            <a:off x="8940800" y="4572000"/>
            <a:ext cx="406400" cy="406400"/>
          </a:xfrm>
          <a:prstGeom prst="rect">
            <a:avLst/>
          </a:prstGeom>
        </p:spPr>
      </p:pic>
      <p:grpSp>
        <p:nvGrpSpPr>
          <p:cNvPr id="55" name="Group 55"/>
          <p:cNvGrpSpPr/>
          <p:nvPr/>
        </p:nvGrpSpPr>
        <p:grpSpPr>
          <a:xfrm>
            <a:off x="2147483647" y="2147483647"/>
            <a:ext cx="2147483647" cy="2147483647"/>
            <a:chOff x="0" y="0"/>
            <a:chExt cx="0" cy="0"/>
          </a:xfrm>
        </p:grpSpPr>
      </p:grpSp>
      <p:pic>
        <p:nvPicPr>
          <p:cNvPr id="56" name="Picture 56"/>
          <p:cNvPicPr>
            <a:picLocks noChangeAspect="1"/>
          </p:cNvPicPr>
          <p:nvPr/>
        </p:nvPicPr>
        <p:blipFill>
          <a:blip r:embed="rId23"/>
          <a:stretch>
            <a:fillRect/>
          </a:stretch>
        </p:blipFill>
        <p:spPr>
          <a:xfrm>
            <a:off x="2832100" y="8458200"/>
            <a:ext cx="406400" cy="406400"/>
          </a:xfrm>
          <a:prstGeom prst="rect">
            <a:avLst/>
          </a:prstGeom>
        </p:spPr>
      </p:pic>
      <p:pic>
        <p:nvPicPr>
          <p:cNvPr id="57" name="Picture 57"/>
          <p:cNvPicPr>
            <a:picLocks noChangeAspect="1"/>
          </p:cNvPicPr>
          <p:nvPr/>
        </p:nvPicPr>
        <p:blipFill>
          <a:blip r:embed="rId10"/>
          <a:stretch>
            <a:fillRect/>
          </a:stretch>
        </p:blipFill>
        <p:spPr>
          <a:xfrm>
            <a:off x="2832100" y="8902700"/>
            <a:ext cx="406400" cy="406400"/>
          </a:xfrm>
          <a:prstGeom prst="rect">
            <a:avLst/>
          </a:prstGeom>
        </p:spPr>
      </p:pic>
      <p:sp>
        <p:nvSpPr>
          <p:cNvPr id="58" name="TextBox 58"/>
          <p:cNvSpPr txBox="1"/>
          <p:nvPr/>
        </p:nvSpPr>
        <p:spPr>
          <a:xfrm>
            <a:off x="3390900" y="8458200"/>
            <a:ext cx="1549400" cy="889000"/>
          </a:xfrm>
          <a:prstGeom prst="rect">
            <a:avLst/>
          </a:prstGeom>
        </p:spPr>
        <p:txBody>
          <a:bodyPr lIns="0" tIns="0" rIns="0" bIns="0" rtlCol="0" anchor="ctr"/>
          <a:lstStyle/>
          <a:p>
            <a:pPr lvl="0" algn="l">
              <a:lnSpc>
                <a:spcPct val="124499"/>
              </a:lnSpc>
            </a:pPr>
            <a:r>
              <a:rPr lang="en-US" sz="2400" b="0" i="0" u="none" strike="noStrike">
                <a:solidFill>
                  <a:srgbClr val="000000"/>
                </a:solidFill>
                <a:latin typeface="Gmarket Sans Light"/>
              </a:rPr>
              <a:t>Hub</a:t>
            </a:r>
          </a:p>
          <a:p>
            <a:pPr lvl="0" algn="l">
              <a:lnSpc>
                <a:spcPct val="124499"/>
              </a:lnSpc>
            </a:pPr>
            <a:r>
              <a:rPr lang="en-US" sz="2400" b="0" i="0" u="none" strike="noStrike">
                <a:solidFill>
                  <a:srgbClr val="000000"/>
                </a:solidFill>
                <a:latin typeface="Gmarket Sans Light"/>
              </a:rPr>
              <a:t>Spoke</a:t>
            </a:r>
          </a:p>
        </p:txBody>
      </p:sp>
      <p:sp>
        <p:nvSpPr>
          <p:cNvPr id="59" name="TextBox 59"/>
          <p:cNvSpPr txBox="1"/>
          <p:nvPr/>
        </p:nvSpPr>
        <p:spPr>
          <a:xfrm>
            <a:off x="558800" y="2019300"/>
            <a:ext cx="12725400" cy="546100"/>
          </a:xfrm>
          <a:prstGeom prst="rect">
            <a:avLst/>
          </a:prstGeom>
        </p:spPr>
        <p:txBody>
          <a:bodyPr lIns="0" tIns="0" rIns="0" bIns="0" rtlCol="0" anchor="ctr"/>
          <a:lstStyle/>
          <a:p>
            <a:pPr lvl="0" algn="ctr">
              <a:lnSpc>
                <a:spcPct val="99600"/>
              </a:lnSpc>
            </a:pPr>
            <a:r>
              <a:rPr lang="en-US" sz="3100" b="0" i="0" u="none" strike="noStrike">
                <a:solidFill>
                  <a:srgbClr val="000000"/>
                </a:solidFill>
                <a:latin typeface="Gmarket Sans Medium"/>
              </a:rPr>
              <a:t>Implement a Hub-and-Spoke Supply Chain Model Globally  </a:t>
            </a:r>
          </a:p>
        </p:txBody>
      </p:sp>
      <p:sp>
        <p:nvSpPr>
          <p:cNvPr id="60" name="TextBox 60"/>
          <p:cNvSpPr txBox="1"/>
          <p:nvPr/>
        </p:nvSpPr>
        <p:spPr>
          <a:xfrm>
            <a:off x="18008600" y="9753600"/>
            <a:ext cx="190500" cy="368300"/>
          </a:xfrm>
          <a:prstGeom prst="rect">
            <a:avLst/>
          </a:prstGeom>
        </p:spPr>
        <p:txBody>
          <a:bodyPr lIns="0" tIns="0" rIns="0" bIns="0" rtlCol="0" anchor="ctr"/>
          <a:lstStyle/>
          <a:p>
            <a:pPr lvl="0" algn="ctr">
              <a:lnSpc>
                <a:spcPct val="99600"/>
              </a:lnSpc>
            </a:pPr>
            <a:r>
              <a:rPr lang="en-US" sz="2100" b="0" i="0" u="none" strike="noStrike">
                <a:solidFill>
                  <a:srgbClr val="787878">
                    <a:alpha val="72941"/>
                  </a:srgbClr>
                </a:solidFill>
                <a:latin typeface="Noto Sans CJK KR Regular"/>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43000"/>
          </a:blip>
          <a:stretch>
            <a:fillRect/>
          </a:stretch>
        </p:blipFill>
        <p:spPr>
          <a:xfrm>
            <a:off x="368300" y="342900"/>
            <a:ext cx="9118600" cy="5181600"/>
          </a:xfrm>
          <a:prstGeom prst="rect">
            <a:avLst/>
          </a:prstGeom>
        </p:spPr>
      </p:pic>
      <p:pic>
        <p:nvPicPr>
          <p:cNvPr id="3" name="Picture 3"/>
          <p:cNvPicPr>
            <a:picLocks noChangeAspect="1"/>
          </p:cNvPicPr>
          <p:nvPr/>
        </p:nvPicPr>
        <p:blipFill>
          <a:blip r:embed="rId4">
            <a:alphaModFix amt="43000"/>
          </a:blip>
          <a:stretch>
            <a:fillRect/>
          </a:stretch>
        </p:blipFill>
        <p:spPr>
          <a:xfrm>
            <a:off x="368300" y="5829300"/>
            <a:ext cx="9118600" cy="4165600"/>
          </a:xfrm>
          <a:prstGeom prst="rect">
            <a:avLst/>
          </a:prstGeom>
        </p:spPr>
      </p:pic>
      <p:sp>
        <p:nvSpPr>
          <p:cNvPr id="4" name="TextBox 4"/>
          <p:cNvSpPr txBox="1"/>
          <p:nvPr/>
        </p:nvSpPr>
        <p:spPr>
          <a:xfrm>
            <a:off x="1143000" y="6654800"/>
            <a:ext cx="7239000" cy="2908300"/>
          </a:xfrm>
          <a:prstGeom prst="rect">
            <a:avLst/>
          </a:prstGeom>
        </p:spPr>
        <p:txBody>
          <a:bodyPr lIns="0" tIns="0" rIns="0" bIns="0" rtlCol="0" anchor="ctr"/>
          <a:lstStyle/>
          <a:p>
            <a:pPr lvl="0" algn="ctr">
              <a:lnSpc>
                <a:spcPct val="169320"/>
              </a:lnSpc>
            </a:pPr>
            <a:r>
              <a:rPr lang="en-US" sz="2400" b="1" i="0" u="none" strike="noStrike">
                <a:solidFill>
                  <a:srgbClr val="000000"/>
                </a:solidFill>
                <a:latin typeface="Gmarket Sans Light"/>
              </a:rPr>
              <a:t>Create a Subsidiary </a:t>
            </a:r>
          </a:p>
          <a:p>
            <a:pPr lvl="0" algn="ctr">
              <a:lnSpc>
                <a:spcPct val="169320"/>
              </a:lnSpc>
            </a:pPr>
            <a:endParaRPr lang="en-US" sz="2400" b="1" i="0" u="none" strike="noStrike">
              <a:solidFill>
                <a:srgbClr val="000000"/>
              </a:solidFill>
              <a:latin typeface="Gmarket Sans Light"/>
            </a:endParaRPr>
          </a:p>
          <a:p>
            <a:pPr lvl="0" algn="ctr">
              <a:lnSpc>
                <a:spcPct val="169320"/>
              </a:lnSpc>
            </a:pPr>
            <a:r>
              <a:rPr lang="en-US" sz="2400" b="1" i="0" u="none" strike="noStrike">
                <a:solidFill>
                  <a:srgbClr val="000000"/>
                </a:solidFill>
                <a:latin typeface="Gmarket Sans Light"/>
              </a:rPr>
              <a:t>Group Countries into Sectors or Regions</a:t>
            </a:r>
          </a:p>
          <a:p>
            <a:pPr lvl="0" algn="ctr">
              <a:lnSpc>
                <a:spcPct val="169320"/>
              </a:lnSpc>
            </a:pPr>
            <a:endParaRPr lang="en-US" sz="2400" b="1" i="0" u="none" strike="noStrike">
              <a:solidFill>
                <a:srgbClr val="000000"/>
              </a:solidFill>
              <a:latin typeface="Gmarket Sans Light"/>
            </a:endParaRPr>
          </a:p>
          <a:p>
            <a:pPr lvl="0" algn="ctr">
              <a:lnSpc>
                <a:spcPct val="169320"/>
              </a:lnSpc>
            </a:pPr>
            <a:r>
              <a:rPr lang="en-US" sz="2400" b="1" i="0" u="none" strike="noStrike">
                <a:solidFill>
                  <a:srgbClr val="000000"/>
                </a:solidFill>
                <a:latin typeface="Gmarket Sans Light"/>
              </a:rPr>
              <a:t>Connect the Hubs </a:t>
            </a:r>
          </a:p>
        </p:txBody>
      </p:sp>
      <p:pic>
        <p:nvPicPr>
          <p:cNvPr id="5" name="Picture 5"/>
          <p:cNvPicPr>
            <a:picLocks noChangeAspect="1"/>
          </p:cNvPicPr>
          <p:nvPr/>
        </p:nvPicPr>
        <p:blipFill>
          <a:blip r:embed="rId5"/>
          <a:stretch>
            <a:fillRect/>
          </a:stretch>
        </p:blipFill>
        <p:spPr>
          <a:xfrm rot="2700000">
            <a:off x="4381500" y="7137400"/>
            <a:ext cx="774700" cy="774700"/>
          </a:xfrm>
          <a:prstGeom prst="rect">
            <a:avLst/>
          </a:prstGeom>
        </p:spPr>
      </p:pic>
      <p:pic>
        <p:nvPicPr>
          <p:cNvPr id="6" name="Picture 6"/>
          <p:cNvPicPr>
            <a:picLocks noChangeAspect="1"/>
          </p:cNvPicPr>
          <p:nvPr/>
        </p:nvPicPr>
        <p:blipFill>
          <a:blip r:embed="rId5"/>
          <a:stretch>
            <a:fillRect/>
          </a:stretch>
        </p:blipFill>
        <p:spPr>
          <a:xfrm rot="2700000">
            <a:off x="4381500" y="8293100"/>
            <a:ext cx="774700" cy="774700"/>
          </a:xfrm>
          <a:prstGeom prst="rect">
            <a:avLst/>
          </a:prstGeom>
        </p:spPr>
      </p:pic>
      <p:pic>
        <p:nvPicPr>
          <p:cNvPr id="7" name="Picture 7"/>
          <p:cNvPicPr>
            <a:picLocks noChangeAspect="1"/>
          </p:cNvPicPr>
          <p:nvPr/>
        </p:nvPicPr>
        <p:blipFill>
          <a:blip r:embed="rId6">
            <a:alphaModFix amt="43000"/>
          </a:blip>
          <a:stretch>
            <a:fillRect/>
          </a:stretch>
        </p:blipFill>
        <p:spPr>
          <a:xfrm>
            <a:off x="9728200" y="342900"/>
            <a:ext cx="8216900" cy="9639300"/>
          </a:xfrm>
          <a:prstGeom prst="rect">
            <a:avLst/>
          </a:prstGeom>
        </p:spPr>
      </p:pic>
      <p:pic>
        <p:nvPicPr>
          <p:cNvPr id="8" name="Picture 8"/>
          <p:cNvPicPr>
            <a:picLocks noChangeAspect="1"/>
          </p:cNvPicPr>
          <p:nvPr/>
        </p:nvPicPr>
        <p:blipFill>
          <a:blip r:embed="rId7"/>
          <a:stretch>
            <a:fillRect/>
          </a:stretch>
        </p:blipFill>
        <p:spPr>
          <a:xfrm>
            <a:off x="10960100" y="4483100"/>
            <a:ext cx="1803400" cy="1803400"/>
          </a:xfrm>
          <a:prstGeom prst="rect">
            <a:avLst/>
          </a:prstGeom>
        </p:spPr>
      </p:pic>
      <p:pic>
        <p:nvPicPr>
          <p:cNvPr id="9" name="Picture 9"/>
          <p:cNvPicPr>
            <a:picLocks noChangeAspect="1"/>
          </p:cNvPicPr>
          <p:nvPr/>
        </p:nvPicPr>
        <p:blipFill>
          <a:blip r:embed="rId8"/>
          <a:stretch>
            <a:fillRect/>
          </a:stretch>
        </p:blipFill>
        <p:spPr>
          <a:xfrm>
            <a:off x="11023600" y="2032000"/>
            <a:ext cx="1638300" cy="1638300"/>
          </a:xfrm>
          <a:prstGeom prst="rect">
            <a:avLst/>
          </a:prstGeom>
        </p:spPr>
      </p:pic>
      <p:pic>
        <p:nvPicPr>
          <p:cNvPr id="10" name="Picture 10"/>
          <p:cNvPicPr>
            <a:picLocks noChangeAspect="1"/>
          </p:cNvPicPr>
          <p:nvPr/>
        </p:nvPicPr>
        <p:blipFill>
          <a:blip r:embed="rId9"/>
          <a:stretch>
            <a:fillRect/>
          </a:stretch>
        </p:blipFill>
        <p:spPr>
          <a:xfrm>
            <a:off x="11023600" y="6985000"/>
            <a:ext cx="1651000" cy="1651000"/>
          </a:xfrm>
          <a:prstGeom prst="rect">
            <a:avLst/>
          </a:prstGeom>
        </p:spPr>
      </p:pic>
      <p:grpSp>
        <p:nvGrpSpPr>
          <p:cNvPr id="11" name="Group 11"/>
          <p:cNvGrpSpPr/>
          <p:nvPr/>
        </p:nvGrpSpPr>
        <p:grpSpPr>
          <a:xfrm>
            <a:off x="2147483647" y="2147483647"/>
            <a:ext cx="2147483647" cy="2147483647"/>
            <a:chOff x="0" y="0"/>
            <a:chExt cx="0" cy="0"/>
          </a:xfrm>
        </p:grpSpPr>
      </p:grpSp>
      <p:pic>
        <p:nvPicPr>
          <p:cNvPr id="12" name="Picture 12"/>
          <p:cNvPicPr>
            <a:picLocks noChangeAspect="1"/>
          </p:cNvPicPr>
          <p:nvPr/>
        </p:nvPicPr>
        <p:blipFill>
          <a:blip r:embed="rId10"/>
          <a:stretch>
            <a:fillRect/>
          </a:stretch>
        </p:blipFill>
        <p:spPr>
          <a:xfrm rot="300000">
            <a:off x="4495800" y="2209800"/>
            <a:ext cx="444500" cy="25400"/>
          </a:xfrm>
          <a:prstGeom prst="rect">
            <a:avLst/>
          </a:prstGeom>
        </p:spPr>
      </p:pic>
      <p:pic>
        <p:nvPicPr>
          <p:cNvPr id="13" name="Picture 13"/>
          <p:cNvPicPr>
            <a:picLocks noChangeAspect="1"/>
          </p:cNvPicPr>
          <p:nvPr/>
        </p:nvPicPr>
        <p:blipFill>
          <a:blip r:embed="rId11"/>
          <a:stretch>
            <a:fillRect/>
          </a:stretch>
        </p:blipFill>
        <p:spPr>
          <a:xfrm>
            <a:off x="596900" y="1028700"/>
            <a:ext cx="8623300" cy="4216400"/>
          </a:xfrm>
          <a:prstGeom prst="rect">
            <a:avLst/>
          </a:prstGeom>
        </p:spPr>
      </p:pic>
      <p:pic>
        <p:nvPicPr>
          <p:cNvPr id="14" name="Picture 14"/>
          <p:cNvPicPr>
            <a:picLocks noChangeAspect="1"/>
          </p:cNvPicPr>
          <p:nvPr/>
        </p:nvPicPr>
        <p:blipFill>
          <a:blip r:embed="rId12"/>
          <a:stretch>
            <a:fillRect/>
          </a:stretch>
        </p:blipFill>
        <p:spPr>
          <a:xfrm rot="2100000">
            <a:off x="2413000" y="1524000"/>
            <a:ext cx="330200" cy="25400"/>
          </a:xfrm>
          <a:prstGeom prst="rect">
            <a:avLst/>
          </a:prstGeom>
        </p:spPr>
      </p:pic>
      <p:pic>
        <p:nvPicPr>
          <p:cNvPr id="15" name="Picture 15"/>
          <p:cNvPicPr>
            <a:picLocks noChangeAspect="1"/>
          </p:cNvPicPr>
          <p:nvPr/>
        </p:nvPicPr>
        <p:blipFill>
          <a:blip r:embed="rId13"/>
          <a:stretch>
            <a:fillRect/>
          </a:stretch>
        </p:blipFill>
        <p:spPr>
          <a:xfrm rot="-3120000">
            <a:off x="2514600" y="2971800"/>
            <a:ext cx="355600" cy="25400"/>
          </a:xfrm>
          <a:prstGeom prst="rect">
            <a:avLst/>
          </a:prstGeom>
        </p:spPr>
      </p:pic>
      <p:pic>
        <p:nvPicPr>
          <p:cNvPr id="16" name="Picture 16"/>
          <p:cNvPicPr>
            <a:picLocks noChangeAspect="1"/>
          </p:cNvPicPr>
          <p:nvPr/>
        </p:nvPicPr>
        <p:blipFill>
          <a:blip r:embed="rId14"/>
          <a:stretch>
            <a:fillRect/>
          </a:stretch>
        </p:blipFill>
        <p:spPr>
          <a:xfrm rot="5400000">
            <a:off x="2590800" y="1358900"/>
            <a:ext cx="368300" cy="25400"/>
          </a:xfrm>
          <a:prstGeom prst="rect">
            <a:avLst/>
          </a:prstGeom>
        </p:spPr>
      </p:pic>
      <p:pic>
        <p:nvPicPr>
          <p:cNvPr id="17" name="Picture 17"/>
          <p:cNvPicPr>
            <a:picLocks noChangeAspect="1"/>
          </p:cNvPicPr>
          <p:nvPr/>
        </p:nvPicPr>
        <p:blipFill>
          <a:blip r:embed="rId15"/>
          <a:stretch>
            <a:fillRect/>
          </a:stretch>
        </p:blipFill>
        <p:spPr>
          <a:xfrm rot="120000">
            <a:off x="6502400" y="3492500"/>
            <a:ext cx="406400" cy="25400"/>
          </a:xfrm>
          <a:prstGeom prst="rect">
            <a:avLst/>
          </a:prstGeom>
        </p:spPr>
      </p:pic>
      <p:pic>
        <p:nvPicPr>
          <p:cNvPr id="18" name="Picture 18"/>
          <p:cNvPicPr>
            <a:picLocks noChangeAspect="1"/>
          </p:cNvPicPr>
          <p:nvPr/>
        </p:nvPicPr>
        <p:blipFill>
          <a:blip r:embed="rId16"/>
          <a:stretch>
            <a:fillRect/>
          </a:stretch>
        </p:blipFill>
        <p:spPr>
          <a:xfrm>
            <a:off x="2501900" y="3009900"/>
            <a:ext cx="266700" cy="266700"/>
          </a:xfrm>
          <a:prstGeom prst="rect">
            <a:avLst/>
          </a:prstGeom>
        </p:spPr>
      </p:pic>
      <p:pic>
        <p:nvPicPr>
          <p:cNvPr id="19" name="Picture 19"/>
          <p:cNvPicPr>
            <a:picLocks noChangeAspect="1"/>
          </p:cNvPicPr>
          <p:nvPr/>
        </p:nvPicPr>
        <p:blipFill>
          <a:blip r:embed="rId16"/>
          <a:stretch>
            <a:fillRect/>
          </a:stretch>
        </p:blipFill>
        <p:spPr>
          <a:xfrm>
            <a:off x="2641600" y="1016000"/>
            <a:ext cx="266700" cy="266700"/>
          </a:xfrm>
          <a:prstGeom prst="rect">
            <a:avLst/>
          </a:prstGeom>
        </p:spPr>
      </p:pic>
      <p:pic>
        <p:nvPicPr>
          <p:cNvPr id="20" name="Picture 20"/>
          <p:cNvPicPr>
            <a:picLocks noChangeAspect="1"/>
          </p:cNvPicPr>
          <p:nvPr/>
        </p:nvPicPr>
        <p:blipFill>
          <a:blip r:embed="rId17"/>
          <a:stretch>
            <a:fillRect/>
          </a:stretch>
        </p:blipFill>
        <p:spPr>
          <a:xfrm rot="1440000">
            <a:off x="6921500" y="3619500"/>
            <a:ext cx="546100" cy="25400"/>
          </a:xfrm>
          <a:prstGeom prst="rect">
            <a:avLst/>
          </a:prstGeom>
        </p:spPr>
      </p:pic>
      <p:pic>
        <p:nvPicPr>
          <p:cNvPr id="21" name="Picture 21"/>
          <p:cNvPicPr>
            <a:picLocks noChangeAspect="1"/>
          </p:cNvPicPr>
          <p:nvPr/>
        </p:nvPicPr>
        <p:blipFill>
          <a:blip r:embed="rId18"/>
          <a:stretch>
            <a:fillRect/>
          </a:stretch>
        </p:blipFill>
        <p:spPr>
          <a:xfrm rot="-1140000">
            <a:off x="2082800" y="1790700"/>
            <a:ext cx="749300" cy="25400"/>
          </a:xfrm>
          <a:prstGeom prst="rect">
            <a:avLst/>
          </a:prstGeom>
        </p:spPr>
      </p:pic>
      <p:pic>
        <p:nvPicPr>
          <p:cNvPr id="22" name="Picture 22"/>
          <p:cNvPicPr>
            <a:picLocks noChangeAspect="1"/>
          </p:cNvPicPr>
          <p:nvPr/>
        </p:nvPicPr>
        <p:blipFill>
          <a:blip r:embed="rId19"/>
          <a:stretch>
            <a:fillRect/>
          </a:stretch>
        </p:blipFill>
        <p:spPr>
          <a:xfrm rot="660000">
            <a:off x="2781300" y="3124200"/>
            <a:ext cx="4051300" cy="25400"/>
          </a:xfrm>
          <a:prstGeom prst="rect">
            <a:avLst/>
          </a:prstGeom>
        </p:spPr>
      </p:pic>
      <p:pic>
        <p:nvPicPr>
          <p:cNvPr id="23" name="Picture 23"/>
          <p:cNvPicPr>
            <a:picLocks noChangeAspect="1"/>
          </p:cNvPicPr>
          <p:nvPr/>
        </p:nvPicPr>
        <p:blipFill>
          <a:blip r:embed="rId16"/>
          <a:stretch>
            <a:fillRect/>
          </a:stretch>
        </p:blipFill>
        <p:spPr>
          <a:xfrm>
            <a:off x="2273300" y="1282700"/>
            <a:ext cx="266700" cy="266700"/>
          </a:xfrm>
          <a:prstGeom prst="rect">
            <a:avLst/>
          </a:prstGeom>
        </p:spPr>
      </p:pic>
      <p:pic>
        <p:nvPicPr>
          <p:cNvPr id="24" name="Picture 24"/>
          <p:cNvPicPr>
            <a:picLocks noChangeAspect="1"/>
          </p:cNvPicPr>
          <p:nvPr/>
        </p:nvPicPr>
        <p:blipFill>
          <a:blip r:embed="rId20"/>
          <a:stretch>
            <a:fillRect/>
          </a:stretch>
        </p:blipFill>
        <p:spPr>
          <a:xfrm rot="-3360000">
            <a:off x="2705100" y="2578100"/>
            <a:ext cx="533400" cy="25400"/>
          </a:xfrm>
          <a:prstGeom prst="rect">
            <a:avLst/>
          </a:prstGeom>
        </p:spPr>
      </p:pic>
      <p:pic>
        <p:nvPicPr>
          <p:cNvPr id="25" name="Picture 25"/>
          <p:cNvPicPr>
            <a:picLocks noChangeAspect="1"/>
          </p:cNvPicPr>
          <p:nvPr/>
        </p:nvPicPr>
        <p:blipFill>
          <a:blip r:embed="rId21"/>
          <a:stretch>
            <a:fillRect/>
          </a:stretch>
        </p:blipFill>
        <p:spPr>
          <a:xfrm rot="5100000">
            <a:off x="2235200" y="2222500"/>
            <a:ext cx="1117600" cy="25400"/>
          </a:xfrm>
          <a:prstGeom prst="rect">
            <a:avLst/>
          </a:prstGeom>
        </p:spPr>
      </p:pic>
      <p:pic>
        <p:nvPicPr>
          <p:cNvPr id="26" name="Picture 26"/>
          <p:cNvPicPr>
            <a:picLocks noChangeAspect="1"/>
          </p:cNvPicPr>
          <p:nvPr/>
        </p:nvPicPr>
        <p:blipFill>
          <a:blip r:embed="rId22"/>
          <a:stretch>
            <a:fillRect/>
          </a:stretch>
        </p:blipFill>
        <p:spPr>
          <a:xfrm rot="4500000">
            <a:off x="6858000" y="3683000"/>
            <a:ext cx="330200" cy="25400"/>
          </a:xfrm>
          <a:prstGeom prst="rect">
            <a:avLst/>
          </a:prstGeom>
        </p:spPr>
      </p:pic>
      <p:pic>
        <p:nvPicPr>
          <p:cNvPr id="27" name="Picture 27"/>
          <p:cNvPicPr>
            <a:picLocks noChangeAspect="1"/>
          </p:cNvPicPr>
          <p:nvPr/>
        </p:nvPicPr>
        <p:blipFill>
          <a:blip r:embed="rId23"/>
          <a:stretch>
            <a:fillRect/>
          </a:stretch>
        </p:blipFill>
        <p:spPr>
          <a:xfrm rot="1980000">
            <a:off x="4749800" y="2844800"/>
            <a:ext cx="2387600" cy="25400"/>
          </a:xfrm>
          <a:prstGeom prst="rect">
            <a:avLst/>
          </a:prstGeom>
        </p:spPr>
      </p:pic>
      <p:pic>
        <p:nvPicPr>
          <p:cNvPr id="28" name="Picture 28"/>
          <p:cNvPicPr>
            <a:picLocks noChangeAspect="1"/>
          </p:cNvPicPr>
          <p:nvPr/>
        </p:nvPicPr>
        <p:blipFill>
          <a:blip r:embed="rId16"/>
          <a:stretch>
            <a:fillRect/>
          </a:stretch>
        </p:blipFill>
        <p:spPr>
          <a:xfrm>
            <a:off x="2006600" y="1790700"/>
            <a:ext cx="266700" cy="266700"/>
          </a:xfrm>
          <a:prstGeom prst="rect">
            <a:avLst/>
          </a:prstGeom>
        </p:spPr>
      </p:pic>
      <p:pic>
        <p:nvPicPr>
          <p:cNvPr id="29" name="Picture 29"/>
          <p:cNvPicPr>
            <a:picLocks noChangeAspect="1"/>
          </p:cNvPicPr>
          <p:nvPr/>
        </p:nvPicPr>
        <p:blipFill>
          <a:blip r:embed="rId24"/>
          <a:stretch>
            <a:fillRect/>
          </a:stretch>
        </p:blipFill>
        <p:spPr>
          <a:xfrm rot="-2160000">
            <a:off x="6883400" y="3378200"/>
            <a:ext cx="355600" cy="25400"/>
          </a:xfrm>
          <a:prstGeom prst="rect">
            <a:avLst/>
          </a:prstGeom>
        </p:spPr>
      </p:pic>
      <p:pic>
        <p:nvPicPr>
          <p:cNvPr id="30" name="Picture 30"/>
          <p:cNvPicPr>
            <a:picLocks noChangeAspect="1"/>
          </p:cNvPicPr>
          <p:nvPr/>
        </p:nvPicPr>
        <p:blipFill>
          <a:blip r:embed="rId16"/>
          <a:stretch>
            <a:fillRect/>
          </a:stretch>
        </p:blipFill>
        <p:spPr>
          <a:xfrm>
            <a:off x="2946400" y="2222500"/>
            <a:ext cx="266700" cy="266700"/>
          </a:xfrm>
          <a:prstGeom prst="rect">
            <a:avLst/>
          </a:prstGeom>
        </p:spPr>
      </p:pic>
      <p:pic>
        <p:nvPicPr>
          <p:cNvPr id="31" name="Picture 31"/>
          <p:cNvPicPr>
            <a:picLocks noChangeAspect="1"/>
          </p:cNvPicPr>
          <p:nvPr/>
        </p:nvPicPr>
        <p:blipFill>
          <a:blip r:embed="rId18"/>
          <a:stretch>
            <a:fillRect/>
          </a:stretch>
        </p:blipFill>
        <p:spPr>
          <a:xfrm rot="-1140000">
            <a:off x="2806700" y="1524000"/>
            <a:ext cx="749300" cy="25400"/>
          </a:xfrm>
          <a:prstGeom prst="rect">
            <a:avLst/>
          </a:prstGeom>
        </p:spPr>
      </p:pic>
      <p:pic>
        <p:nvPicPr>
          <p:cNvPr id="32" name="Picture 32"/>
          <p:cNvPicPr>
            <a:picLocks noChangeAspect="1"/>
          </p:cNvPicPr>
          <p:nvPr/>
        </p:nvPicPr>
        <p:blipFill>
          <a:blip r:embed="rId25"/>
          <a:stretch>
            <a:fillRect/>
          </a:stretch>
        </p:blipFill>
        <p:spPr>
          <a:xfrm rot="780000">
            <a:off x="2705100" y="1955800"/>
            <a:ext cx="2349500" cy="25400"/>
          </a:xfrm>
          <a:prstGeom prst="rect">
            <a:avLst/>
          </a:prstGeom>
        </p:spPr>
      </p:pic>
      <p:pic>
        <p:nvPicPr>
          <p:cNvPr id="33" name="Picture 33"/>
          <p:cNvPicPr>
            <a:picLocks noChangeAspect="1"/>
          </p:cNvPicPr>
          <p:nvPr/>
        </p:nvPicPr>
        <p:blipFill>
          <a:blip r:embed="rId26"/>
          <a:stretch>
            <a:fillRect/>
          </a:stretch>
        </p:blipFill>
        <p:spPr>
          <a:xfrm rot="540000">
            <a:off x="2260600" y="2717800"/>
            <a:ext cx="596900" cy="25400"/>
          </a:xfrm>
          <a:prstGeom prst="rect">
            <a:avLst/>
          </a:prstGeom>
        </p:spPr>
      </p:pic>
      <p:pic>
        <p:nvPicPr>
          <p:cNvPr id="34" name="Picture 34"/>
          <p:cNvPicPr>
            <a:picLocks noChangeAspect="1"/>
          </p:cNvPicPr>
          <p:nvPr/>
        </p:nvPicPr>
        <p:blipFill>
          <a:blip r:embed="rId27"/>
          <a:stretch>
            <a:fillRect/>
          </a:stretch>
        </p:blipFill>
        <p:spPr>
          <a:xfrm rot="1440000">
            <a:off x="2578100" y="2616200"/>
            <a:ext cx="4521200" cy="25400"/>
          </a:xfrm>
          <a:prstGeom prst="rect">
            <a:avLst/>
          </a:prstGeom>
        </p:spPr>
      </p:pic>
      <p:pic>
        <p:nvPicPr>
          <p:cNvPr id="35" name="Picture 35"/>
          <p:cNvPicPr>
            <a:picLocks noChangeAspect="1"/>
          </p:cNvPicPr>
          <p:nvPr/>
        </p:nvPicPr>
        <p:blipFill>
          <a:blip r:embed="rId28"/>
          <a:stretch>
            <a:fillRect/>
          </a:stretch>
        </p:blipFill>
        <p:spPr>
          <a:xfrm rot="3480000">
            <a:off x="2717800" y="1816100"/>
            <a:ext cx="330200" cy="25400"/>
          </a:xfrm>
          <a:prstGeom prst="rect">
            <a:avLst/>
          </a:prstGeom>
        </p:spPr>
      </p:pic>
      <p:pic>
        <p:nvPicPr>
          <p:cNvPr id="36" name="Picture 36"/>
          <p:cNvPicPr>
            <a:picLocks noChangeAspect="1"/>
          </p:cNvPicPr>
          <p:nvPr/>
        </p:nvPicPr>
        <p:blipFill>
          <a:blip r:embed="rId16"/>
          <a:stretch>
            <a:fillRect/>
          </a:stretch>
        </p:blipFill>
        <p:spPr>
          <a:xfrm>
            <a:off x="2159000" y="2527300"/>
            <a:ext cx="266700" cy="266700"/>
          </a:xfrm>
          <a:prstGeom prst="rect">
            <a:avLst/>
          </a:prstGeom>
        </p:spPr>
      </p:pic>
      <p:pic>
        <p:nvPicPr>
          <p:cNvPr id="37" name="Picture 37"/>
          <p:cNvPicPr>
            <a:picLocks noChangeAspect="1"/>
          </p:cNvPicPr>
          <p:nvPr/>
        </p:nvPicPr>
        <p:blipFill>
          <a:blip r:embed="rId29"/>
          <a:stretch>
            <a:fillRect/>
          </a:stretch>
        </p:blipFill>
        <p:spPr>
          <a:xfrm>
            <a:off x="2641600" y="1562100"/>
            <a:ext cx="266700" cy="266700"/>
          </a:xfrm>
          <a:prstGeom prst="rect">
            <a:avLst/>
          </a:prstGeom>
        </p:spPr>
      </p:pic>
      <p:pic>
        <p:nvPicPr>
          <p:cNvPr id="38" name="Picture 38"/>
          <p:cNvPicPr>
            <a:picLocks noChangeAspect="1"/>
          </p:cNvPicPr>
          <p:nvPr/>
        </p:nvPicPr>
        <p:blipFill>
          <a:blip r:embed="rId29"/>
          <a:stretch>
            <a:fillRect/>
          </a:stretch>
        </p:blipFill>
        <p:spPr>
          <a:xfrm>
            <a:off x="6794500" y="3365500"/>
            <a:ext cx="266700" cy="266700"/>
          </a:xfrm>
          <a:prstGeom prst="rect">
            <a:avLst/>
          </a:prstGeom>
        </p:spPr>
      </p:pic>
      <p:pic>
        <p:nvPicPr>
          <p:cNvPr id="39" name="Picture 39"/>
          <p:cNvPicPr>
            <a:picLocks noChangeAspect="1"/>
          </p:cNvPicPr>
          <p:nvPr/>
        </p:nvPicPr>
        <p:blipFill>
          <a:blip r:embed="rId16"/>
          <a:stretch>
            <a:fillRect/>
          </a:stretch>
        </p:blipFill>
        <p:spPr>
          <a:xfrm>
            <a:off x="6388100" y="3365500"/>
            <a:ext cx="266700" cy="266700"/>
          </a:xfrm>
          <a:prstGeom prst="rect">
            <a:avLst/>
          </a:prstGeom>
        </p:spPr>
      </p:pic>
      <p:pic>
        <p:nvPicPr>
          <p:cNvPr id="40" name="Picture 40"/>
          <p:cNvPicPr>
            <a:picLocks noChangeAspect="1"/>
          </p:cNvPicPr>
          <p:nvPr/>
        </p:nvPicPr>
        <p:blipFill>
          <a:blip r:embed="rId30"/>
          <a:stretch>
            <a:fillRect/>
          </a:stretch>
        </p:blipFill>
        <p:spPr>
          <a:xfrm rot="-900000">
            <a:off x="2794000" y="2514600"/>
            <a:ext cx="2184400" cy="25400"/>
          </a:xfrm>
          <a:prstGeom prst="rect">
            <a:avLst/>
          </a:prstGeom>
        </p:spPr>
      </p:pic>
      <p:pic>
        <p:nvPicPr>
          <p:cNvPr id="41" name="Picture 41"/>
          <p:cNvPicPr>
            <a:picLocks noChangeAspect="1"/>
          </p:cNvPicPr>
          <p:nvPr/>
        </p:nvPicPr>
        <p:blipFill>
          <a:blip r:embed="rId16"/>
          <a:stretch>
            <a:fillRect/>
          </a:stretch>
        </p:blipFill>
        <p:spPr>
          <a:xfrm>
            <a:off x="6934200" y="3733800"/>
            <a:ext cx="266700" cy="266700"/>
          </a:xfrm>
          <a:prstGeom prst="rect">
            <a:avLst/>
          </a:prstGeom>
        </p:spPr>
      </p:pic>
      <p:pic>
        <p:nvPicPr>
          <p:cNvPr id="42" name="Picture 42"/>
          <p:cNvPicPr>
            <a:picLocks noChangeAspect="1"/>
          </p:cNvPicPr>
          <p:nvPr/>
        </p:nvPicPr>
        <p:blipFill>
          <a:blip r:embed="rId16"/>
          <a:stretch>
            <a:fillRect/>
          </a:stretch>
        </p:blipFill>
        <p:spPr>
          <a:xfrm>
            <a:off x="7340600" y="3644900"/>
            <a:ext cx="266700" cy="266700"/>
          </a:xfrm>
          <a:prstGeom prst="rect">
            <a:avLst/>
          </a:prstGeom>
        </p:spPr>
      </p:pic>
      <p:pic>
        <p:nvPicPr>
          <p:cNvPr id="43" name="Picture 43"/>
          <p:cNvPicPr>
            <a:picLocks noChangeAspect="1"/>
          </p:cNvPicPr>
          <p:nvPr/>
        </p:nvPicPr>
        <p:blipFill>
          <a:blip r:embed="rId31"/>
          <a:stretch>
            <a:fillRect/>
          </a:stretch>
        </p:blipFill>
        <p:spPr>
          <a:xfrm rot="3660000">
            <a:off x="2565400" y="2603500"/>
            <a:ext cx="381000" cy="25400"/>
          </a:xfrm>
          <a:prstGeom prst="rect">
            <a:avLst/>
          </a:prstGeom>
        </p:spPr>
      </p:pic>
      <p:pic>
        <p:nvPicPr>
          <p:cNvPr id="44" name="Picture 44"/>
          <p:cNvPicPr>
            <a:picLocks noChangeAspect="1"/>
          </p:cNvPicPr>
          <p:nvPr/>
        </p:nvPicPr>
        <p:blipFill>
          <a:blip r:embed="rId16"/>
          <a:stretch>
            <a:fillRect/>
          </a:stretch>
        </p:blipFill>
        <p:spPr>
          <a:xfrm>
            <a:off x="7073900" y="3136900"/>
            <a:ext cx="266700" cy="266700"/>
          </a:xfrm>
          <a:prstGeom prst="rect">
            <a:avLst/>
          </a:prstGeom>
        </p:spPr>
      </p:pic>
      <p:pic>
        <p:nvPicPr>
          <p:cNvPr id="45" name="Picture 45"/>
          <p:cNvPicPr>
            <a:picLocks noChangeAspect="1"/>
          </p:cNvPicPr>
          <p:nvPr/>
        </p:nvPicPr>
        <p:blipFill>
          <a:blip r:embed="rId16"/>
          <a:stretch>
            <a:fillRect/>
          </a:stretch>
        </p:blipFill>
        <p:spPr>
          <a:xfrm>
            <a:off x="2501900" y="2286000"/>
            <a:ext cx="266700" cy="266700"/>
          </a:xfrm>
          <a:prstGeom prst="rect">
            <a:avLst/>
          </a:prstGeom>
        </p:spPr>
      </p:pic>
      <p:pic>
        <p:nvPicPr>
          <p:cNvPr id="46" name="Picture 46"/>
          <p:cNvPicPr>
            <a:picLocks noChangeAspect="1"/>
          </p:cNvPicPr>
          <p:nvPr/>
        </p:nvPicPr>
        <p:blipFill>
          <a:blip r:embed="rId29"/>
          <a:stretch>
            <a:fillRect/>
          </a:stretch>
        </p:blipFill>
        <p:spPr>
          <a:xfrm>
            <a:off x="2705100" y="2667000"/>
            <a:ext cx="266700" cy="266700"/>
          </a:xfrm>
          <a:prstGeom prst="rect">
            <a:avLst/>
          </a:prstGeom>
        </p:spPr>
      </p:pic>
      <p:pic>
        <p:nvPicPr>
          <p:cNvPr id="47" name="Picture 47"/>
          <p:cNvPicPr>
            <a:picLocks noChangeAspect="1"/>
          </p:cNvPicPr>
          <p:nvPr/>
        </p:nvPicPr>
        <p:blipFill>
          <a:blip r:embed="rId32"/>
          <a:stretch>
            <a:fillRect/>
          </a:stretch>
        </p:blipFill>
        <p:spPr>
          <a:xfrm rot="-3480000">
            <a:off x="4813300" y="1943100"/>
            <a:ext cx="558800" cy="25400"/>
          </a:xfrm>
          <a:prstGeom prst="rect">
            <a:avLst/>
          </a:prstGeom>
        </p:spPr>
      </p:pic>
      <p:pic>
        <p:nvPicPr>
          <p:cNvPr id="48" name="Picture 48"/>
          <p:cNvPicPr>
            <a:picLocks noChangeAspect="1"/>
          </p:cNvPicPr>
          <p:nvPr/>
        </p:nvPicPr>
        <p:blipFill>
          <a:blip r:embed="rId16"/>
          <a:stretch>
            <a:fillRect/>
          </a:stretch>
        </p:blipFill>
        <p:spPr>
          <a:xfrm>
            <a:off x="3378200" y="1257300"/>
            <a:ext cx="266700" cy="266700"/>
          </a:xfrm>
          <a:prstGeom prst="rect">
            <a:avLst/>
          </a:prstGeom>
        </p:spPr>
      </p:pic>
      <p:pic>
        <p:nvPicPr>
          <p:cNvPr id="49" name="Picture 49"/>
          <p:cNvPicPr>
            <a:picLocks noChangeAspect="1"/>
          </p:cNvPicPr>
          <p:nvPr/>
        </p:nvPicPr>
        <p:blipFill>
          <a:blip r:embed="rId16"/>
          <a:stretch>
            <a:fillRect/>
          </a:stretch>
        </p:blipFill>
        <p:spPr>
          <a:xfrm>
            <a:off x="2819400" y="1803400"/>
            <a:ext cx="266700" cy="266700"/>
          </a:xfrm>
          <a:prstGeom prst="rect">
            <a:avLst/>
          </a:prstGeom>
        </p:spPr>
      </p:pic>
      <p:pic>
        <p:nvPicPr>
          <p:cNvPr id="50" name="Picture 50"/>
          <p:cNvPicPr>
            <a:picLocks noChangeAspect="1"/>
          </p:cNvPicPr>
          <p:nvPr/>
        </p:nvPicPr>
        <p:blipFill>
          <a:blip r:embed="rId33"/>
          <a:stretch>
            <a:fillRect/>
          </a:stretch>
        </p:blipFill>
        <p:spPr>
          <a:xfrm rot="5520000">
            <a:off x="4699000" y="2451100"/>
            <a:ext cx="457200" cy="25400"/>
          </a:xfrm>
          <a:prstGeom prst="rect">
            <a:avLst/>
          </a:prstGeom>
        </p:spPr>
      </p:pic>
      <p:pic>
        <p:nvPicPr>
          <p:cNvPr id="51" name="Picture 51"/>
          <p:cNvPicPr>
            <a:picLocks noChangeAspect="1"/>
          </p:cNvPicPr>
          <p:nvPr/>
        </p:nvPicPr>
        <p:blipFill>
          <a:blip r:embed="rId16"/>
          <a:stretch>
            <a:fillRect/>
          </a:stretch>
        </p:blipFill>
        <p:spPr>
          <a:xfrm>
            <a:off x="5067300" y="1600200"/>
            <a:ext cx="266700" cy="266700"/>
          </a:xfrm>
          <a:prstGeom prst="rect">
            <a:avLst/>
          </a:prstGeom>
        </p:spPr>
      </p:pic>
      <p:pic>
        <p:nvPicPr>
          <p:cNvPr id="52" name="Picture 52"/>
          <p:cNvPicPr>
            <a:picLocks noChangeAspect="1"/>
          </p:cNvPicPr>
          <p:nvPr/>
        </p:nvPicPr>
        <p:blipFill>
          <a:blip r:embed="rId16"/>
          <a:stretch>
            <a:fillRect/>
          </a:stretch>
        </p:blipFill>
        <p:spPr>
          <a:xfrm>
            <a:off x="4775200" y="2425700"/>
            <a:ext cx="266700" cy="266700"/>
          </a:xfrm>
          <a:prstGeom prst="rect">
            <a:avLst/>
          </a:prstGeom>
        </p:spPr>
      </p:pic>
      <p:pic>
        <p:nvPicPr>
          <p:cNvPr id="53" name="Picture 53"/>
          <p:cNvPicPr>
            <a:picLocks noChangeAspect="1"/>
          </p:cNvPicPr>
          <p:nvPr/>
        </p:nvPicPr>
        <p:blipFill>
          <a:blip r:embed="rId16"/>
          <a:stretch>
            <a:fillRect/>
          </a:stretch>
        </p:blipFill>
        <p:spPr>
          <a:xfrm>
            <a:off x="4343400" y="2057400"/>
            <a:ext cx="266700" cy="266700"/>
          </a:xfrm>
          <a:prstGeom prst="rect">
            <a:avLst/>
          </a:prstGeom>
        </p:spPr>
      </p:pic>
      <p:pic>
        <p:nvPicPr>
          <p:cNvPr id="54" name="Picture 54"/>
          <p:cNvPicPr>
            <a:picLocks noChangeAspect="1"/>
          </p:cNvPicPr>
          <p:nvPr/>
        </p:nvPicPr>
        <p:blipFill>
          <a:blip r:embed="rId34"/>
          <a:stretch>
            <a:fillRect/>
          </a:stretch>
        </p:blipFill>
        <p:spPr>
          <a:xfrm rot="-360000">
            <a:off x="4914900" y="2184400"/>
            <a:ext cx="381000" cy="25400"/>
          </a:xfrm>
          <a:prstGeom prst="rect">
            <a:avLst/>
          </a:prstGeom>
        </p:spPr>
      </p:pic>
      <p:pic>
        <p:nvPicPr>
          <p:cNvPr id="55" name="Picture 55"/>
          <p:cNvPicPr>
            <a:picLocks noChangeAspect="1"/>
          </p:cNvPicPr>
          <p:nvPr/>
        </p:nvPicPr>
        <p:blipFill>
          <a:blip r:embed="rId35"/>
          <a:stretch>
            <a:fillRect/>
          </a:stretch>
        </p:blipFill>
        <p:spPr>
          <a:xfrm rot="3660000">
            <a:off x="4724400" y="2057400"/>
            <a:ext cx="241300" cy="25400"/>
          </a:xfrm>
          <a:prstGeom prst="rect">
            <a:avLst/>
          </a:prstGeom>
        </p:spPr>
      </p:pic>
      <p:pic>
        <p:nvPicPr>
          <p:cNvPr id="56" name="Picture 56"/>
          <p:cNvPicPr>
            <a:picLocks noChangeAspect="1"/>
          </p:cNvPicPr>
          <p:nvPr/>
        </p:nvPicPr>
        <p:blipFill>
          <a:blip r:embed="rId16"/>
          <a:stretch>
            <a:fillRect/>
          </a:stretch>
        </p:blipFill>
        <p:spPr>
          <a:xfrm>
            <a:off x="5143500" y="2057400"/>
            <a:ext cx="266700" cy="266700"/>
          </a:xfrm>
          <a:prstGeom prst="rect">
            <a:avLst/>
          </a:prstGeom>
        </p:spPr>
      </p:pic>
      <p:pic>
        <p:nvPicPr>
          <p:cNvPr id="57" name="Picture 57"/>
          <p:cNvPicPr>
            <a:picLocks noChangeAspect="1"/>
          </p:cNvPicPr>
          <p:nvPr/>
        </p:nvPicPr>
        <p:blipFill>
          <a:blip r:embed="rId16"/>
          <a:stretch>
            <a:fillRect/>
          </a:stretch>
        </p:blipFill>
        <p:spPr>
          <a:xfrm>
            <a:off x="4597400" y="1790700"/>
            <a:ext cx="266700" cy="266700"/>
          </a:xfrm>
          <a:prstGeom prst="rect">
            <a:avLst/>
          </a:prstGeom>
        </p:spPr>
      </p:pic>
      <p:pic>
        <p:nvPicPr>
          <p:cNvPr id="58" name="Picture 58"/>
          <p:cNvPicPr>
            <a:picLocks noChangeAspect="1"/>
          </p:cNvPicPr>
          <p:nvPr/>
        </p:nvPicPr>
        <p:blipFill>
          <a:blip r:embed="rId29"/>
          <a:stretch>
            <a:fillRect/>
          </a:stretch>
        </p:blipFill>
        <p:spPr>
          <a:xfrm>
            <a:off x="4775200" y="2057400"/>
            <a:ext cx="266700" cy="266700"/>
          </a:xfrm>
          <a:prstGeom prst="rect">
            <a:avLst/>
          </a:prstGeom>
        </p:spPr>
      </p:pic>
      <p:grpSp>
        <p:nvGrpSpPr>
          <p:cNvPr id="59" name="Group 59"/>
          <p:cNvGrpSpPr/>
          <p:nvPr/>
        </p:nvGrpSpPr>
        <p:grpSpPr>
          <a:xfrm>
            <a:off x="2147483647" y="2147483647"/>
            <a:ext cx="2147483647" cy="2147483647"/>
            <a:chOff x="0" y="0"/>
            <a:chExt cx="0" cy="0"/>
          </a:xfrm>
        </p:grpSpPr>
      </p:grpSp>
      <p:pic>
        <p:nvPicPr>
          <p:cNvPr id="60" name="Picture 60"/>
          <p:cNvPicPr>
            <a:picLocks noChangeAspect="1"/>
          </p:cNvPicPr>
          <p:nvPr/>
        </p:nvPicPr>
        <p:blipFill>
          <a:blip r:embed="rId29"/>
          <a:stretch>
            <a:fillRect/>
          </a:stretch>
        </p:blipFill>
        <p:spPr>
          <a:xfrm>
            <a:off x="698500" y="4648200"/>
            <a:ext cx="266700" cy="266700"/>
          </a:xfrm>
          <a:prstGeom prst="rect">
            <a:avLst/>
          </a:prstGeom>
        </p:spPr>
      </p:pic>
      <p:pic>
        <p:nvPicPr>
          <p:cNvPr id="61" name="Picture 61"/>
          <p:cNvPicPr>
            <a:picLocks noChangeAspect="1"/>
          </p:cNvPicPr>
          <p:nvPr/>
        </p:nvPicPr>
        <p:blipFill>
          <a:blip r:embed="rId16"/>
          <a:stretch>
            <a:fillRect/>
          </a:stretch>
        </p:blipFill>
        <p:spPr>
          <a:xfrm>
            <a:off x="711200" y="4940300"/>
            <a:ext cx="266700" cy="266700"/>
          </a:xfrm>
          <a:prstGeom prst="rect">
            <a:avLst/>
          </a:prstGeom>
        </p:spPr>
      </p:pic>
      <p:sp>
        <p:nvSpPr>
          <p:cNvPr id="62" name="TextBox 62"/>
          <p:cNvSpPr txBox="1"/>
          <p:nvPr/>
        </p:nvSpPr>
        <p:spPr>
          <a:xfrm>
            <a:off x="1066800" y="4648200"/>
            <a:ext cx="1028700" cy="584200"/>
          </a:xfrm>
          <a:prstGeom prst="rect">
            <a:avLst/>
          </a:prstGeom>
        </p:spPr>
        <p:txBody>
          <a:bodyPr lIns="0" tIns="0" rIns="0" bIns="0" rtlCol="0" anchor="ctr"/>
          <a:lstStyle/>
          <a:p>
            <a:pPr lvl="0" algn="l">
              <a:lnSpc>
                <a:spcPct val="124499"/>
              </a:lnSpc>
            </a:pPr>
            <a:r>
              <a:rPr lang="en-US" sz="1600" b="0" i="0" u="none" strike="noStrike">
                <a:solidFill>
                  <a:srgbClr val="000000"/>
                </a:solidFill>
                <a:latin typeface="Gmarket Sans Light"/>
              </a:rPr>
              <a:t>Hub</a:t>
            </a:r>
          </a:p>
          <a:p>
            <a:pPr lvl="0" algn="l">
              <a:lnSpc>
                <a:spcPct val="124499"/>
              </a:lnSpc>
            </a:pPr>
            <a:r>
              <a:rPr lang="en-US" sz="1600" b="0" i="0" u="none" strike="noStrike">
                <a:solidFill>
                  <a:srgbClr val="000000"/>
                </a:solidFill>
                <a:latin typeface="Gmarket Sans Light"/>
              </a:rPr>
              <a:t>Spoke</a:t>
            </a:r>
          </a:p>
        </p:txBody>
      </p:sp>
      <p:sp>
        <p:nvSpPr>
          <p:cNvPr id="63" name="TextBox 63"/>
          <p:cNvSpPr txBox="1"/>
          <p:nvPr/>
        </p:nvSpPr>
        <p:spPr>
          <a:xfrm>
            <a:off x="381000" y="419100"/>
            <a:ext cx="8280400" cy="469900"/>
          </a:xfrm>
          <a:prstGeom prst="rect">
            <a:avLst/>
          </a:prstGeom>
        </p:spPr>
        <p:txBody>
          <a:bodyPr lIns="0" tIns="0" rIns="0" bIns="0" rtlCol="0" anchor="ctr"/>
          <a:lstStyle/>
          <a:p>
            <a:pPr lvl="0" algn="ctr">
              <a:lnSpc>
                <a:spcPct val="99600"/>
              </a:lnSpc>
            </a:pPr>
            <a:r>
              <a:rPr lang="en-US" sz="2600" b="0" i="0" u="none" strike="noStrike">
                <a:solidFill>
                  <a:srgbClr val="323232"/>
                </a:solidFill>
                <a:latin typeface="Gmarket Sans Bold"/>
              </a:rPr>
              <a:t>Hub-and-Spoke Global Supply Chain Model</a:t>
            </a:r>
          </a:p>
        </p:txBody>
      </p:sp>
      <p:sp>
        <p:nvSpPr>
          <p:cNvPr id="64" name="TextBox 64"/>
          <p:cNvSpPr txBox="1"/>
          <p:nvPr/>
        </p:nvSpPr>
        <p:spPr>
          <a:xfrm>
            <a:off x="571500" y="5854700"/>
            <a:ext cx="7874000" cy="469900"/>
          </a:xfrm>
          <a:prstGeom prst="rect">
            <a:avLst/>
          </a:prstGeom>
        </p:spPr>
        <p:txBody>
          <a:bodyPr lIns="0" tIns="0" rIns="0" bIns="0" rtlCol="0" anchor="ctr"/>
          <a:lstStyle/>
          <a:p>
            <a:pPr lvl="0" algn="l">
              <a:lnSpc>
                <a:spcPct val="99600"/>
              </a:lnSpc>
            </a:pPr>
            <a:r>
              <a:rPr lang="en-US" sz="2600" b="0" i="0" u="none" strike="noStrike">
                <a:solidFill>
                  <a:srgbClr val="323232"/>
                </a:solidFill>
                <a:latin typeface="Gmarket Sans Bold"/>
              </a:rPr>
              <a:t>Overview</a:t>
            </a:r>
          </a:p>
        </p:txBody>
      </p:sp>
      <p:sp>
        <p:nvSpPr>
          <p:cNvPr id="65" name="TextBox 65"/>
          <p:cNvSpPr txBox="1"/>
          <p:nvPr/>
        </p:nvSpPr>
        <p:spPr>
          <a:xfrm>
            <a:off x="9944100" y="457200"/>
            <a:ext cx="7874000" cy="469900"/>
          </a:xfrm>
          <a:prstGeom prst="rect">
            <a:avLst/>
          </a:prstGeom>
        </p:spPr>
        <p:txBody>
          <a:bodyPr lIns="0" tIns="0" rIns="0" bIns="0" rtlCol="0" anchor="ctr"/>
          <a:lstStyle/>
          <a:p>
            <a:pPr lvl="0" algn="l">
              <a:lnSpc>
                <a:spcPct val="99600"/>
              </a:lnSpc>
            </a:pPr>
            <a:r>
              <a:rPr lang="en-US" sz="2600" b="0" i="0" u="none" strike="noStrike">
                <a:solidFill>
                  <a:srgbClr val="323232"/>
                </a:solidFill>
                <a:latin typeface="Gmarket Sans Bold"/>
              </a:rPr>
              <a:t>Benefits</a:t>
            </a:r>
          </a:p>
        </p:txBody>
      </p:sp>
      <p:sp>
        <p:nvSpPr>
          <p:cNvPr id="66" name="TextBox 66"/>
          <p:cNvSpPr txBox="1"/>
          <p:nvPr/>
        </p:nvSpPr>
        <p:spPr>
          <a:xfrm>
            <a:off x="9652000" y="6223000"/>
            <a:ext cx="4432300" cy="431800"/>
          </a:xfrm>
          <a:prstGeom prst="rect">
            <a:avLst/>
          </a:prstGeom>
        </p:spPr>
        <p:txBody>
          <a:bodyPr lIns="0" tIns="0" rIns="0" bIns="0" rtlCol="0" anchor="ctr"/>
          <a:lstStyle/>
          <a:p>
            <a:pPr lvl="0" algn="ctr">
              <a:lnSpc>
                <a:spcPct val="123669"/>
              </a:lnSpc>
            </a:pPr>
            <a:r>
              <a:rPr lang="en-US" sz="2400" b="1" i="0" u="none" strike="noStrike">
                <a:solidFill>
                  <a:srgbClr val="000000"/>
                </a:solidFill>
                <a:latin typeface="Gmarket Sans Light"/>
              </a:rPr>
              <a:t>Farmers</a:t>
            </a:r>
          </a:p>
        </p:txBody>
      </p:sp>
      <p:sp>
        <p:nvSpPr>
          <p:cNvPr id="67" name="TextBox 67"/>
          <p:cNvSpPr txBox="1"/>
          <p:nvPr/>
        </p:nvSpPr>
        <p:spPr>
          <a:xfrm>
            <a:off x="9690100" y="8547100"/>
            <a:ext cx="4432300" cy="431800"/>
          </a:xfrm>
          <a:prstGeom prst="rect">
            <a:avLst/>
          </a:prstGeom>
        </p:spPr>
        <p:txBody>
          <a:bodyPr lIns="0" tIns="0" rIns="0" bIns="0" rtlCol="0" anchor="ctr"/>
          <a:lstStyle/>
          <a:p>
            <a:pPr lvl="0" algn="ctr">
              <a:lnSpc>
                <a:spcPct val="123669"/>
              </a:lnSpc>
            </a:pPr>
            <a:r>
              <a:rPr lang="en-US" sz="2400" b="1" i="0" u="none" strike="noStrike">
                <a:solidFill>
                  <a:srgbClr val="000000"/>
                </a:solidFill>
                <a:latin typeface="Gmarket Sans Light"/>
              </a:rPr>
              <a:t>McDonald's</a:t>
            </a:r>
          </a:p>
        </p:txBody>
      </p:sp>
      <p:sp>
        <p:nvSpPr>
          <p:cNvPr id="68" name="TextBox 68"/>
          <p:cNvSpPr txBox="1"/>
          <p:nvPr/>
        </p:nvSpPr>
        <p:spPr>
          <a:xfrm>
            <a:off x="9690100" y="3683000"/>
            <a:ext cx="4432300" cy="431800"/>
          </a:xfrm>
          <a:prstGeom prst="rect">
            <a:avLst/>
          </a:prstGeom>
        </p:spPr>
        <p:txBody>
          <a:bodyPr lIns="0" tIns="0" rIns="0" bIns="0" rtlCol="0" anchor="ctr"/>
          <a:lstStyle/>
          <a:p>
            <a:pPr lvl="0" algn="ctr">
              <a:lnSpc>
                <a:spcPct val="123669"/>
              </a:lnSpc>
            </a:pPr>
            <a:r>
              <a:rPr lang="en-US" sz="2400" b="1" i="0" u="none" strike="noStrike">
                <a:solidFill>
                  <a:srgbClr val="000000"/>
                </a:solidFill>
                <a:latin typeface="Gmarket Sans Light"/>
              </a:rPr>
              <a:t>Customers</a:t>
            </a:r>
          </a:p>
        </p:txBody>
      </p:sp>
      <p:sp>
        <p:nvSpPr>
          <p:cNvPr id="69" name="TextBox 69"/>
          <p:cNvSpPr txBox="1"/>
          <p:nvPr/>
        </p:nvSpPr>
        <p:spPr>
          <a:xfrm>
            <a:off x="12725400" y="4838700"/>
            <a:ext cx="5156200" cy="1549400"/>
          </a:xfrm>
          <a:prstGeom prst="rect">
            <a:avLst/>
          </a:prstGeom>
        </p:spPr>
        <p:txBody>
          <a:bodyPr lIns="0" tIns="0" rIns="0" bIns="0" rtlCol="0" anchor="ctr"/>
          <a:lstStyle/>
          <a:p>
            <a:pPr lvl="0" algn="ctr">
              <a:lnSpc>
                <a:spcPct val="151890"/>
              </a:lnSpc>
            </a:pPr>
            <a:r>
              <a:rPr lang="en-US" sz="2400" b="0" i="0" u="none" strike="noStrike">
                <a:solidFill>
                  <a:srgbClr val="000000"/>
                </a:solidFill>
                <a:latin typeface="Gmarket Sans Light"/>
              </a:rPr>
              <a:t>Stable Market and Price Economic Opportunities</a:t>
            </a:r>
          </a:p>
          <a:p>
            <a:pPr lvl="0" algn="ctr">
              <a:lnSpc>
                <a:spcPct val="151890"/>
              </a:lnSpc>
            </a:pPr>
            <a:r>
              <a:rPr lang="en-US" sz="2400" b="0" i="0" u="none" strike="noStrike">
                <a:solidFill>
                  <a:srgbClr val="000000"/>
                </a:solidFill>
                <a:latin typeface="Gmarket Sans Light"/>
              </a:rPr>
              <a:t>Risk Mitigation </a:t>
            </a:r>
          </a:p>
        </p:txBody>
      </p:sp>
      <p:sp>
        <p:nvSpPr>
          <p:cNvPr id="70" name="TextBox 70"/>
          <p:cNvSpPr txBox="1"/>
          <p:nvPr/>
        </p:nvSpPr>
        <p:spPr>
          <a:xfrm>
            <a:off x="12725400" y="7150100"/>
            <a:ext cx="5156200" cy="1549400"/>
          </a:xfrm>
          <a:prstGeom prst="rect">
            <a:avLst/>
          </a:prstGeom>
        </p:spPr>
        <p:txBody>
          <a:bodyPr lIns="0" tIns="0" rIns="0" bIns="0" rtlCol="0" anchor="ctr"/>
          <a:lstStyle/>
          <a:p>
            <a:pPr lvl="0" algn="ctr">
              <a:lnSpc>
                <a:spcPct val="151890"/>
              </a:lnSpc>
            </a:pPr>
            <a:r>
              <a:rPr lang="en-US" sz="2400" b="0" i="0" u="none" strike="noStrike">
                <a:solidFill>
                  <a:srgbClr val="000000"/>
                </a:solidFill>
                <a:latin typeface="Gmarket Sans Light"/>
              </a:rPr>
              <a:t>Supply Chain Resilience Quality Assurance</a:t>
            </a:r>
          </a:p>
          <a:p>
            <a:pPr lvl="0" algn="ctr">
              <a:lnSpc>
                <a:spcPct val="151890"/>
              </a:lnSpc>
            </a:pPr>
            <a:r>
              <a:rPr lang="en-US" sz="2400" b="0" i="0" u="none" strike="noStrike">
                <a:solidFill>
                  <a:srgbClr val="000000"/>
                </a:solidFill>
                <a:latin typeface="Gmarket Sans Light"/>
              </a:rPr>
              <a:t>Strategic Flexibility</a:t>
            </a:r>
          </a:p>
        </p:txBody>
      </p:sp>
      <p:sp>
        <p:nvSpPr>
          <p:cNvPr id="71" name="TextBox 71"/>
          <p:cNvSpPr txBox="1"/>
          <p:nvPr/>
        </p:nvSpPr>
        <p:spPr>
          <a:xfrm>
            <a:off x="12725400" y="2349500"/>
            <a:ext cx="5156200" cy="1549400"/>
          </a:xfrm>
          <a:prstGeom prst="rect">
            <a:avLst/>
          </a:prstGeom>
        </p:spPr>
        <p:txBody>
          <a:bodyPr lIns="0" tIns="0" rIns="0" bIns="0" rtlCol="0" anchor="ctr"/>
          <a:lstStyle/>
          <a:p>
            <a:pPr lvl="0" algn="ctr">
              <a:lnSpc>
                <a:spcPct val="151890"/>
              </a:lnSpc>
            </a:pPr>
            <a:r>
              <a:rPr lang="en-US" sz="2400" b="0" i="0" u="none" strike="noStrike">
                <a:solidFill>
                  <a:srgbClr val="000000"/>
                </a:solidFill>
                <a:latin typeface="Gmarket Sans Light"/>
              </a:rPr>
              <a:t>Product Availability </a:t>
            </a:r>
          </a:p>
          <a:p>
            <a:pPr lvl="0" algn="ctr">
              <a:lnSpc>
                <a:spcPct val="151890"/>
              </a:lnSpc>
            </a:pPr>
            <a:r>
              <a:rPr lang="en-US" sz="2400" b="0" i="0" u="none" strike="noStrike">
                <a:solidFill>
                  <a:srgbClr val="000000"/>
                </a:solidFill>
                <a:latin typeface="Gmarket Sans Light"/>
              </a:rPr>
              <a:t>Quality and Freshness </a:t>
            </a:r>
          </a:p>
          <a:p>
            <a:pPr lvl="0" algn="ctr">
              <a:lnSpc>
                <a:spcPct val="151890"/>
              </a:lnSpc>
            </a:pPr>
            <a:r>
              <a:rPr lang="en-US" sz="2400" b="0" i="0" u="none" strike="noStrike">
                <a:solidFill>
                  <a:srgbClr val="000000"/>
                </a:solidFill>
                <a:latin typeface="Gmarket Sans Light"/>
              </a:rPr>
              <a:t>Price Stability</a:t>
            </a:r>
          </a:p>
        </p:txBody>
      </p:sp>
      <p:sp>
        <p:nvSpPr>
          <p:cNvPr id="72" name="TextBox 72"/>
          <p:cNvSpPr txBox="1"/>
          <p:nvPr/>
        </p:nvSpPr>
        <p:spPr>
          <a:xfrm>
            <a:off x="17932400" y="9753600"/>
            <a:ext cx="342900" cy="368300"/>
          </a:xfrm>
          <a:prstGeom prst="rect">
            <a:avLst/>
          </a:prstGeom>
        </p:spPr>
        <p:txBody>
          <a:bodyPr lIns="0" tIns="0" rIns="0" bIns="0" rtlCol="0" anchor="ctr"/>
          <a:lstStyle/>
          <a:p>
            <a:pPr lvl="0" algn="ctr">
              <a:lnSpc>
                <a:spcPct val="99600"/>
              </a:lnSpc>
            </a:pPr>
            <a:r>
              <a:rPr lang="en-US" sz="2100" b="0" i="0" u="none" strike="noStrike">
                <a:solidFill>
                  <a:srgbClr val="787878">
                    <a:alpha val="72941"/>
                  </a:srgbClr>
                </a:solidFill>
                <a:latin typeface="Noto Sans CJK KR Regular"/>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2"/>
          <p:cNvSpPr txBox="1"/>
          <p:nvPr/>
        </p:nvSpPr>
        <p:spPr>
          <a:xfrm>
            <a:off x="2362200" y="215900"/>
            <a:ext cx="15316200" cy="977900"/>
          </a:xfrm>
          <a:prstGeom prst="rect">
            <a:avLst/>
          </a:prstGeom>
        </p:spPr>
        <p:txBody>
          <a:bodyPr lIns="0" tIns="0" rIns="0" bIns="0" rtlCol="0" anchor="ctr"/>
          <a:lstStyle/>
          <a:p>
            <a:pPr lvl="0" algn="l">
              <a:lnSpc>
                <a:spcPct val="107899"/>
              </a:lnSpc>
            </a:pPr>
            <a:r>
              <a:rPr lang="ko-KR" sz="5500" b="0" i="0" u="none" strike="noStrike" spc="-100">
                <a:solidFill>
                  <a:srgbClr val="323232"/>
                </a:solidFill>
                <a:ea typeface="SpoqaHanSans-Regular"/>
              </a:rPr>
              <a:t>타임라인</a:t>
            </a:r>
            <a:r>
              <a:rPr lang="en-US" sz="5500" b="0" i="0" u="none" strike="noStrike" spc="-100">
                <a:solidFill>
                  <a:srgbClr val="323232"/>
                </a:solidFill>
                <a:latin typeface="SpoqaHanSans-Regular"/>
              </a:rPr>
              <a:t> </a:t>
            </a:r>
            <a:r>
              <a:rPr lang="ko-KR" sz="5500" b="0" i="0" u="none" strike="noStrike" spc="-100">
                <a:solidFill>
                  <a:srgbClr val="323232"/>
                </a:solidFill>
                <a:ea typeface="SpoqaHanSans-Regular"/>
              </a:rPr>
              <a:t>페이지</a:t>
            </a:r>
          </a:p>
        </p:txBody>
      </p:sp>
      <p:pic>
        <p:nvPicPr>
          <p:cNvPr id="3" name="Picture 3"/>
          <p:cNvPicPr>
            <a:picLocks noChangeAspect="1"/>
          </p:cNvPicPr>
          <p:nvPr/>
        </p:nvPicPr>
        <p:blipFill>
          <a:blip r:embed="rId2"/>
          <a:stretch>
            <a:fillRect/>
          </a:stretch>
        </p:blipFill>
        <p:spPr>
          <a:xfrm>
            <a:off x="0" y="0"/>
            <a:ext cx="18288000" cy="1574800"/>
          </a:xfrm>
          <a:prstGeom prst="rect">
            <a:avLst/>
          </a:prstGeom>
        </p:spPr>
      </p:pic>
      <p:pic>
        <p:nvPicPr>
          <p:cNvPr id="4" name="Picture 4"/>
          <p:cNvPicPr>
            <a:picLocks noChangeAspect="1"/>
          </p:cNvPicPr>
          <p:nvPr/>
        </p:nvPicPr>
        <p:blipFill>
          <a:blip r:embed="rId3"/>
          <a:stretch>
            <a:fillRect/>
          </a:stretch>
        </p:blipFill>
        <p:spPr>
          <a:xfrm>
            <a:off x="0" y="0"/>
            <a:ext cx="1574800" cy="1574800"/>
          </a:xfrm>
          <a:prstGeom prst="rect">
            <a:avLst/>
          </a:prstGeom>
        </p:spPr>
      </p:pic>
      <p:sp>
        <p:nvSpPr>
          <p:cNvPr id="5" name="TextBox 5"/>
          <p:cNvSpPr txBox="1"/>
          <p:nvPr/>
        </p:nvSpPr>
        <p:spPr>
          <a:xfrm>
            <a:off x="2362200" y="330200"/>
            <a:ext cx="14503400" cy="977900"/>
          </a:xfrm>
          <a:prstGeom prst="rect">
            <a:avLst/>
          </a:prstGeom>
        </p:spPr>
        <p:txBody>
          <a:bodyPr lIns="0" tIns="0" rIns="0" bIns="0" rtlCol="0" anchor="ctr"/>
          <a:lstStyle/>
          <a:p>
            <a:pPr lvl="0" algn="l">
              <a:lnSpc>
                <a:spcPct val="107899"/>
              </a:lnSpc>
            </a:pPr>
            <a:r>
              <a:rPr lang="en-US" sz="5500" b="0" i="0" u="none" strike="noStrike" spc="-100">
                <a:solidFill>
                  <a:srgbClr val="FFFFFF"/>
                </a:solidFill>
                <a:latin typeface="Gmarket Sans Bold"/>
              </a:rPr>
              <a:t>Conclusion</a:t>
            </a:r>
          </a:p>
        </p:txBody>
      </p:sp>
      <p:sp>
        <p:nvSpPr>
          <p:cNvPr id="6" name="TextBox 6"/>
          <p:cNvSpPr txBox="1"/>
          <p:nvPr/>
        </p:nvSpPr>
        <p:spPr>
          <a:xfrm>
            <a:off x="304800" y="241300"/>
            <a:ext cx="952500" cy="977900"/>
          </a:xfrm>
          <a:prstGeom prst="rect">
            <a:avLst/>
          </a:prstGeom>
        </p:spPr>
        <p:txBody>
          <a:bodyPr lIns="0" tIns="0" rIns="0" bIns="0" rtlCol="0" anchor="ctr"/>
          <a:lstStyle/>
          <a:p>
            <a:pPr lvl="0" algn="ctr">
              <a:lnSpc>
                <a:spcPct val="107899"/>
              </a:lnSpc>
            </a:pPr>
            <a:r>
              <a:rPr lang="en-US" sz="5500" b="0" i="0" u="none" strike="noStrike" spc="-100">
                <a:solidFill>
                  <a:srgbClr val="FFFFFF"/>
                </a:solidFill>
                <a:latin typeface="SpoqaHanSans-Bold"/>
              </a:rPr>
              <a:t>05</a:t>
            </a:r>
          </a:p>
        </p:txBody>
      </p:sp>
      <p:grpSp>
        <p:nvGrpSpPr>
          <p:cNvPr id="7" name="Group 7"/>
          <p:cNvGrpSpPr/>
          <p:nvPr/>
        </p:nvGrpSpPr>
        <p:grpSpPr>
          <a:xfrm>
            <a:off x="2147483647" y="2147483647"/>
            <a:ext cx="2147483647" cy="2147483647"/>
            <a:chOff x="0" y="0"/>
            <a:chExt cx="0" cy="0"/>
          </a:xfrm>
        </p:grpSpPr>
      </p:grpSp>
      <p:sp>
        <p:nvSpPr>
          <p:cNvPr id="8" name="TextBox 8"/>
          <p:cNvSpPr txBox="1"/>
          <p:nvPr/>
        </p:nvSpPr>
        <p:spPr>
          <a:xfrm>
            <a:off x="660400" y="2298700"/>
            <a:ext cx="17119600" cy="4826000"/>
          </a:xfrm>
          <a:prstGeom prst="rect">
            <a:avLst/>
          </a:prstGeom>
        </p:spPr>
        <p:txBody>
          <a:bodyPr lIns="0" tIns="0" rIns="0" bIns="0" rtlCol="0" anchor="ctr"/>
          <a:lstStyle/>
          <a:p>
            <a:pPr lvl="0" algn="l">
              <a:lnSpc>
                <a:spcPct val="148570"/>
              </a:lnSpc>
            </a:pPr>
            <a:r>
              <a:rPr lang="en-US" sz="2900" b="0" i="0" u="none" strike="noStrike">
                <a:solidFill>
                  <a:srgbClr val="323232"/>
                </a:solidFill>
                <a:latin typeface="Gmarket Sans Medium"/>
              </a:rPr>
              <a:t>Key Impacts</a:t>
            </a:r>
          </a:p>
          <a:p>
            <a:pPr marL="342900" lvl="0" indent="-342900" algn="l">
              <a:lnSpc>
                <a:spcPct val="148570"/>
              </a:lnSpc>
              <a:buClr>
                <a:srgbClr val="323232"/>
              </a:buClr>
              <a:buFont typeface="Arial"/>
              <a:buChar char="●"/>
            </a:pPr>
            <a:r>
              <a:rPr lang="en-US" sz="2200" b="0" i="0" u="none" strike="noStrike">
                <a:solidFill>
                  <a:srgbClr val="323232"/>
                </a:solidFill>
                <a:latin typeface="Gmarket Sans Medium"/>
              </a:rPr>
              <a:t>Economic opportunities for farmers and local communities</a:t>
            </a:r>
          </a:p>
          <a:p>
            <a:pPr marL="342900" lvl="0" indent="-342900" algn="l">
              <a:lnSpc>
                <a:spcPct val="148570"/>
              </a:lnSpc>
              <a:buClr>
                <a:srgbClr val="323232"/>
              </a:buClr>
              <a:buFont typeface="Arial"/>
              <a:buChar char="●"/>
            </a:pPr>
            <a:r>
              <a:rPr lang="en-US" sz="2200" b="0" i="0" u="none" strike="noStrike">
                <a:solidFill>
                  <a:srgbClr val="323232"/>
                </a:solidFill>
                <a:latin typeface="Gmarket Sans Medium"/>
              </a:rPr>
              <a:t>Risk mitigation through diversified sourcing and supply chain resilience</a:t>
            </a:r>
          </a:p>
          <a:p>
            <a:pPr marL="342900" lvl="0" indent="-342900" algn="l">
              <a:lnSpc>
                <a:spcPct val="148570"/>
              </a:lnSpc>
              <a:buClr>
                <a:srgbClr val="323232"/>
              </a:buClr>
              <a:buFont typeface="Arial"/>
              <a:buChar char="●"/>
            </a:pPr>
            <a:r>
              <a:rPr lang="en-US" sz="2200" b="0" i="0" u="none" strike="noStrike">
                <a:solidFill>
                  <a:srgbClr val="323232"/>
                </a:solidFill>
                <a:latin typeface="Gmarket Sans Medium"/>
              </a:rPr>
              <a:t>Enhanced brand reputation and customer loyalty</a:t>
            </a:r>
          </a:p>
          <a:p>
            <a:pPr marL="342900" lvl="0" indent="-342900" algn="l">
              <a:lnSpc>
                <a:spcPct val="148570"/>
              </a:lnSpc>
              <a:buClr>
                <a:srgbClr val="323232"/>
              </a:buClr>
              <a:buFont typeface="Arial"/>
              <a:buChar char="●"/>
            </a:pPr>
            <a:r>
              <a:rPr lang="en-US" sz="2200" b="0" i="0" u="none" strike="noStrike">
                <a:solidFill>
                  <a:srgbClr val="323232"/>
                </a:solidFill>
                <a:latin typeface="Gmarket Sans Medium"/>
              </a:rPr>
              <a:t>Reduced environmental footprint and food waste</a:t>
            </a:r>
          </a:p>
          <a:p>
            <a:pPr marL="342900" lvl="0" indent="-342900" algn="l">
              <a:lnSpc>
                <a:spcPct val="148570"/>
              </a:lnSpc>
              <a:buClr>
                <a:srgbClr val="323232"/>
              </a:buClr>
              <a:buFont typeface="Arial"/>
              <a:buChar char="●"/>
            </a:pPr>
            <a:r>
              <a:rPr lang="en-US" sz="2200" b="0" i="0" u="none" strike="noStrike">
                <a:solidFill>
                  <a:srgbClr val="323232"/>
                </a:solidFill>
                <a:latin typeface="Gmarket Sans Medium"/>
              </a:rPr>
              <a:t>Contribution to long-term sustainability and corporate social responsibility</a:t>
            </a:r>
          </a:p>
          <a:p>
            <a:pPr lvl="0" algn="l">
              <a:lnSpc>
                <a:spcPct val="148570"/>
              </a:lnSpc>
            </a:pPr>
            <a:r>
              <a:rPr lang="en-US" sz="2900" b="0" i="0" u="none" strike="noStrike">
                <a:solidFill>
                  <a:srgbClr val="323232"/>
                </a:solidFill>
                <a:latin typeface="Gmarket Sans Medium"/>
              </a:rPr>
              <a:t>Key Considerations</a:t>
            </a:r>
          </a:p>
          <a:p>
            <a:pPr lvl="0" algn="l">
              <a:lnSpc>
                <a:spcPct val="148570"/>
              </a:lnSpc>
            </a:pPr>
            <a:endParaRPr lang="en-US" sz="2900" b="0" i="0" u="none" strike="noStrike">
              <a:solidFill>
                <a:srgbClr val="323232"/>
              </a:solidFill>
              <a:latin typeface="Gmarket Sans Medium"/>
            </a:endParaRPr>
          </a:p>
          <a:p>
            <a:pPr lvl="0" algn="l">
              <a:lnSpc>
                <a:spcPct val="148570"/>
              </a:lnSpc>
            </a:pPr>
            <a:endParaRPr lang="en-US" sz="2900" b="0" i="0" u="none" strike="noStrike">
              <a:solidFill>
                <a:srgbClr val="323232"/>
              </a:solidFill>
              <a:latin typeface="Gmarket Sans Medium"/>
            </a:endParaRPr>
          </a:p>
        </p:txBody>
      </p:sp>
      <p:grpSp>
        <p:nvGrpSpPr>
          <p:cNvPr id="9" name="Group 9"/>
          <p:cNvGrpSpPr/>
          <p:nvPr/>
        </p:nvGrpSpPr>
        <p:grpSpPr>
          <a:xfrm>
            <a:off x="2147483647" y="2147483647"/>
            <a:ext cx="2147483647" cy="2147483647"/>
            <a:chOff x="0" y="0"/>
            <a:chExt cx="0" cy="0"/>
          </a:xfrm>
        </p:grpSpPr>
      </p:grpSp>
      <p:grpSp>
        <p:nvGrpSpPr>
          <p:cNvPr id="10" name="Group 10"/>
          <p:cNvGrpSpPr/>
          <p:nvPr/>
        </p:nvGrpSpPr>
        <p:grpSpPr>
          <a:xfrm>
            <a:off x="2147483647" y="2147483647"/>
            <a:ext cx="2147483647" cy="2147483647"/>
            <a:chOff x="0" y="0"/>
            <a:chExt cx="0" cy="0"/>
          </a:xfrm>
        </p:grpSpPr>
      </p:grpSp>
      <p:pic>
        <p:nvPicPr>
          <p:cNvPr id="11" name="Picture 11"/>
          <p:cNvPicPr>
            <a:picLocks noChangeAspect="1"/>
          </p:cNvPicPr>
          <p:nvPr/>
        </p:nvPicPr>
        <p:blipFill>
          <a:blip r:embed="rId4"/>
          <a:stretch>
            <a:fillRect/>
          </a:stretch>
        </p:blipFill>
        <p:spPr>
          <a:xfrm>
            <a:off x="4330700" y="6400800"/>
            <a:ext cx="1549400" cy="1549400"/>
          </a:xfrm>
          <a:prstGeom prst="rect">
            <a:avLst/>
          </a:prstGeom>
        </p:spPr>
      </p:pic>
      <p:sp>
        <p:nvSpPr>
          <p:cNvPr id="12" name="TextBox 12"/>
          <p:cNvSpPr txBox="1"/>
          <p:nvPr/>
        </p:nvSpPr>
        <p:spPr>
          <a:xfrm>
            <a:off x="3429000" y="8077200"/>
            <a:ext cx="3352800" cy="723900"/>
          </a:xfrm>
          <a:prstGeom prst="rect">
            <a:avLst/>
          </a:prstGeom>
        </p:spPr>
        <p:txBody>
          <a:bodyPr lIns="0" tIns="0" rIns="0" bIns="0" rtlCol="0" anchor="ctr"/>
          <a:lstStyle/>
          <a:p>
            <a:pPr lvl="0" algn="ctr">
              <a:lnSpc>
                <a:spcPct val="99600"/>
              </a:lnSpc>
            </a:pPr>
            <a:r>
              <a:rPr lang="en-US" sz="2200" b="0" i="0" u="none" strike="noStrike">
                <a:solidFill>
                  <a:srgbClr val="000000"/>
                </a:solidFill>
                <a:latin typeface="Gmarket Sans Medium"/>
              </a:rPr>
              <a:t>Logistical </a:t>
            </a:r>
          </a:p>
          <a:p>
            <a:pPr lvl="0" algn="ctr">
              <a:lnSpc>
                <a:spcPct val="99600"/>
              </a:lnSpc>
            </a:pPr>
            <a:r>
              <a:rPr lang="en-US" sz="2200" b="0" i="0" u="none" strike="noStrike">
                <a:solidFill>
                  <a:srgbClr val="000000"/>
                </a:solidFill>
                <a:latin typeface="Gmarket Sans Medium"/>
              </a:rPr>
              <a:t>Complexity</a:t>
            </a:r>
          </a:p>
        </p:txBody>
      </p:sp>
      <p:grpSp>
        <p:nvGrpSpPr>
          <p:cNvPr id="13" name="Group 13"/>
          <p:cNvGrpSpPr/>
          <p:nvPr/>
        </p:nvGrpSpPr>
        <p:grpSpPr>
          <a:xfrm>
            <a:off x="2147483647" y="2147483647"/>
            <a:ext cx="2147483647" cy="2147483647"/>
            <a:chOff x="0" y="0"/>
            <a:chExt cx="0" cy="0"/>
          </a:xfrm>
        </p:grpSpPr>
      </p:grpSp>
      <p:pic>
        <p:nvPicPr>
          <p:cNvPr id="14" name="Picture 14"/>
          <p:cNvPicPr>
            <a:picLocks noChangeAspect="1"/>
          </p:cNvPicPr>
          <p:nvPr/>
        </p:nvPicPr>
        <p:blipFill>
          <a:blip r:embed="rId5"/>
          <a:stretch>
            <a:fillRect/>
          </a:stretch>
        </p:blipFill>
        <p:spPr>
          <a:xfrm>
            <a:off x="8216900" y="6375400"/>
            <a:ext cx="1600200" cy="1600200"/>
          </a:xfrm>
          <a:prstGeom prst="rect">
            <a:avLst/>
          </a:prstGeom>
        </p:spPr>
      </p:pic>
      <p:sp>
        <p:nvSpPr>
          <p:cNvPr id="15" name="TextBox 15"/>
          <p:cNvSpPr txBox="1"/>
          <p:nvPr/>
        </p:nvSpPr>
        <p:spPr>
          <a:xfrm>
            <a:off x="7137400" y="8077200"/>
            <a:ext cx="3759200" cy="723900"/>
          </a:xfrm>
          <a:prstGeom prst="rect">
            <a:avLst/>
          </a:prstGeom>
        </p:spPr>
        <p:txBody>
          <a:bodyPr lIns="0" tIns="0" rIns="0" bIns="0" rtlCol="0" anchor="ctr"/>
          <a:lstStyle/>
          <a:p>
            <a:pPr lvl="0" algn="ctr">
              <a:lnSpc>
                <a:spcPct val="99600"/>
              </a:lnSpc>
            </a:pPr>
            <a:r>
              <a:rPr lang="en-US" sz="2200" b="0" i="0" u="none" strike="noStrike">
                <a:solidFill>
                  <a:srgbClr val="000000"/>
                </a:solidFill>
                <a:latin typeface="Gmarket Sans Medium"/>
              </a:rPr>
              <a:t>Regulatory </a:t>
            </a:r>
          </a:p>
          <a:p>
            <a:pPr lvl="0" algn="ctr">
              <a:lnSpc>
                <a:spcPct val="99600"/>
              </a:lnSpc>
            </a:pPr>
            <a:r>
              <a:rPr lang="en-US" sz="2200" b="0" i="0" u="none" strike="noStrike">
                <a:solidFill>
                  <a:srgbClr val="000000"/>
                </a:solidFill>
                <a:latin typeface="Gmarket Sans Medium"/>
              </a:rPr>
              <a:t>Compliance</a:t>
            </a:r>
          </a:p>
        </p:txBody>
      </p:sp>
      <p:grpSp>
        <p:nvGrpSpPr>
          <p:cNvPr id="16" name="Group 16"/>
          <p:cNvGrpSpPr/>
          <p:nvPr/>
        </p:nvGrpSpPr>
        <p:grpSpPr>
          <a:xfrm>
            <a:off x="2147483647" y="2147483647"/>
            <a:ext cx="2147483647" cy="2147483647"/>
            <a:chOff x="0" y="0"/>
            <a:chExt cx="0" cy="0"/>
          </a:xfrm>
        </p:grpSpPr>
      </p:grpSp>
      <p:pic>
        <p:nvPicPr>
          <p:cNvPr id="17" name="Picture 17"/>
          <p:cNvPicPr>
            <a:picLocks noChangeAspect="1"/>
          </p:cNvPicPr>
          <p:nvPr/>
        </p:nvPicPr>
        <p:blipFill>
          <a:blip r:embed="rId6"/>
          <a:stretch>
            <a:fillRect/>
          </a:stretch>
        </p:blipFill>
        <p:spPr>
          <a:xfrm>
            <a:off x="12090400" y="6311900"/>
            <a:ext cx="1651000" cy="1651000"/>
          </a:xfrm>
          <a:prstGeom prst="rect">
            <a:avLst/>
          </a:prstGeom>
        </p:spPr>
      </p:pic>
      <p:sp>
        <p:nvSpPr>
          <p:cNvPr id="18" name="TextBox 18"/>
          <p:cNvSpPr txBox="1"/>
          <p:nvPr/>
        </p:nvSpPr>
        <p:spPr>
          <a:xfrm>
            <a:off x="10845800" y="8089900"/>
            <a:ext cx="4152900" cy="723900"/>
          </a:xfrm>
          <a:prstGeom prst="rect">
            <a:avLst/>
          </a:prstGeom>
        </p:spPr>
        <p:txBody>
          <a:bodyPr lIns="0" tIns="0" rIns="0" bIns="0" rtlCol="0" anchor="ctr"/>
          <a:lstStyle/>
          <a:p>
            <a:pPr lvl="0" algn="ctr">
              <a:lnSpc>
                <a:spcPct val="99600"/>
              </a:lnSpc>
            </a:pPr>
            <a:r>
              <a:rPr lang="en-US" sz="2200" b="0" i="0" u="none" strike="noStrike">
                <a:solidFill>
                  <a:srgbClr val="000000"/>
                </a:solidFill>
                <a:latin typeface="Gmarket Sans Medium"/>
              </a:rPr>
              <a:t>Supplier </a:t>
            </a:r>
          </a:p>
          <a:p>
            <a:pPr lvl="0" algn="ctr">
              <a:lnSpc>
                <a:spcPct val="99600"/>
              </a:lnSpc>
            </a:pPr>
            <a:r>
              <a:rPr lang="en-US" sz="2200" b="0" i="0" u="none" strike="noStrike">
                <a:solidFill>
                  <a:srgbClr val="000000"/>
                </a:solidFill>
                <a:latin typeface="Gmarket Sans Medium"/>
              </a:rPr>
              <a:t>Relationships</a:t>
            </a:r>
          </a:p>
        </p:txBody>
      </p:sp>
      <p:sp>
        <p:nvSpPr>
          <p:cNvPr id="19" name="TextBox 19"/>
          <p:cNvSpPr txBox="1"/>
          <p:nvPr/>
        </p:nvSpPr>
        <p:spPr>
          <a:xfrm>
            <a:off x="17932400" y="9753600"/>
            <a:ext cx="342900" cy="368300"/>
          </a:xfrm>
          <a:prstGeom prst="rect">
            <a:avLst/>
          </a:prstGeom>
        </p:spPr>
        <p:txBody>
          <a:bodyPr lIns="0" tIns="0" rIns="0" bIns="0" rtlCol="0" anchor="ctr"/>
          <a:lstStyle/>
          <a:p>
            <a:pPr lvl="0" algn="ctr">
              <a:lnSpc>
                <a:spcPct val="99600"/>
              </a:lnSpc>
            </a:pPr>
            <a:r>
              <a:rPr lang="en-US" sz="2100" b="0" i="0" u="none" strike="noStrike">
                <a:solidFill>
                  <a:srgbClr val="787878">
                    <a:alpha val="72941"/>
                  </a:srgbClr>
                </a:solidFill>
                <a:latin typeface="Noto Sans CJK KR Regular"/>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D4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1000"/>
          </a:blip>
          <a:stretch>
            <a:fillRect/>
          </a:stretch>
        </p:blipFill>
        <p:spPr>
          <a:xfrm rot="-10800000">
            <a:off x="16713200" y="8750300"/>
            <a:ext cx="1574800" cy="1524000"/>
          </a:xfrm>
          <a:prstGeom prst="rect">
            <a:avLst/>
          </a:prstGeom>
        </p:spPr>
      </p:pic>
      <p:pic>
        <p:nvPicPr>
          <p:cNvPr id="3" name="Picture 3"/>
          <p:cNvPicPr>
            <a:picLocks noChangeAspect="1"/>
          </p:cNvPicPr>
          <p:nvPr/>
        </p:nvPicPr>
        <p:blipFill>
          <a:blip r:embed="rId3"/>
          <a:stretch>
            <a:fillRect/>
          </a:stretch>
        </p:blipFill>
        <p:spPr>
          <a:xfrm>
            <a:off x="863600" y="3530600"/>
            <a:ext cx="3670300" cy="3670300"/>
          </a:xfrm>
          <a:prstGeom prst="rect">
            <a:avLst/>
          </a:prstGeom>
        </p:spPr>
      </p:pic>
      <p:pic>
        <p:nvPicPr>
          <p:cNvPr id="4" name="Picture 4"/>
          <p:cNvPicPr>
            <a:picLocks noChangeAspect="1"/>
          </p:cNvPicPr>
          <p:nvPr/>
        </p:nvPicPr>
        <p:blipFill>
          <a:blip r:embed="rId3"/>
          <a:stretch>
            <a:fillRect/>
          </a:stretch>
        </p:blipFill>
        <p:spPr>
          <a:xfrm>
            <a:off x="13830300" y="3530600"/>
            <a:ext cx="3670300" cy="3670300"/>
          </a:xfrm>
          <a:prstGeom prst="rect">
            <a:avLst/>
          </a:prstGeom>
        </p:spPr>
      </p:pic>
      <p:sp>
        <p:nvSpPr>
          <p:cNvPr id="5" name="TextBox 5"/>
          <p:cNvSpPr txBox="1"/>
          <p:nvPr/>
        </p:nvSpPr>
        <p:spPr>
          <a:xfrm>
            <a:off x="4622800" y="4343400"/>
            <a:ext cx="9042400" cy="1943100"/>
          </a:xfrm>
          <a:prstGeom prst="rect">
            <a:avLst/>
          </a:prstGeom>
        </p:spPr>
        <p:txBody>
          <a:bodyPr lIns="0" tIns="0" rIns="0" bIns="0" rtlCol="0" anchor="ctr"/>
          <a:lstStyle/>
          <a:p>
            <a:pPr lvl="0" algn="ctr">
              <a:lnSpc>
                <a:spcPct val="94619"/>
              </a:lnSpc>
            </a:pPr>
            <a:r>
              <a:rPr lang="en-US" sz="10900" b="0" i="0" u="none" strike="noStrike" spc="-400">
                <a:solidFill>
                  <a:srgbClr val="323232">
                    <a:alpha val="90196"/>
                  </a:srgbClr>
                </a:solidFill>
                <a:latin typeface="Gmarket Sans Bold"/>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0"/>
            <a:ext cx="18288000" cy="1574800"/>
          </a:xfrm>
          <a:prstGeom prst="rect">
            <a:avLst/>
          </a:prstGeom>
        </p:spPr>
      </p:pic>
      <p:pic>
        <p:nvPicPr>
          <p:cNvPr id="3" name="Picture 3"/>
          <p:cNvPicPr>
            <a:picLocks noChangeAspect="1"/>
          </p:cNvPicPr>
          <p:nvPr/>
        </p:nvPicPr>
        <p:blipFill>
          <a:blip r:embed="rId3"/>
          <a:stretch>
            <a:fillRect/>
          </a:stretch>
        </p:blipFill>
        <p:spPr>
          <a:xfrm>
            <a:off x="0" y="1574800"/>
            <a:ext cx="1574800" cy="8712200"/>
          </a:xfrm>
          <a:prstGeom prst="rect">
            <a:avLst/>
          </a:prstGeom>
        </p:spPr>
      </p:pic>
      <p:pic>
        <p:nvPicPr>
          <p:cNvPr id="4" name="Picture 4"/>
          <p:cNvPicPr>
            <a:picLocks noChangeAspect="1"/>
          </p:cNvPicPr>
          <p:nvPr/>
        </p:nvPicPr>
        <p:blipFill>
          <a:blip r:embed="rId4">
            <a:alphaModFix amt="26000"/>
          </a:blip>
          <a:stretch>
            <a:fillRect/>
          </a:stretch>
        </p:blipFill>
        <p:spPr>
          <a:xfrm>
            <a:off x="0" y="0"/>
            <a:ext cx="1574800" cy="1574800"/>
          </a:xfrm>
          <a:prstGeom prst="rect">
            <a:avLst/>
          </a:prstGeom>
        </p:spPr>
      </p:pic>
      <p:sp>
        <p:nvSpPr>
          <p:cNvPr id="5" name="TextBox 5"/>
          <p:cNvSpPr txBox="1"/>
          <p:nvPr/>
        </p:nvSpPr>
        <p:spPr>
          <a:xfrm>
            <a:off x="2362200" y="317500"/>
            <a:ext cx="11125200" cy="977900"/>
          </a:xfrm>
          <a:prstGeom prst="rect">
            <a:avLst/>
          </a:prstGeom>
        </p:spPr>
        <p:txBody>
          <a:bodyPr lIns="0" tIns="0" rIns="0" bIns="0" rtlCol="0" anchor="ctr"/>
          <a:lstStyle/>
          <a:p>
            <a:pPr lvl="0" algn="l">
              <a:lnSpc>
                <a:spcPct val="107899"/>
              </a:lnSpc>
            </a:pPr>
            <a:r>
              <a:rPr lang="en-US" sz="5500" b="0" i="0" u="none" strike="noStrike" spc="-100">
                <a:solidFill>
                  <a:srgbClr val="FFFFFF"/>
                </a:solidFill>
                <a:latin typeface="Gmarket Sans Bold"/>
              </a:rPr>
              <a:t>Agenda</a:t>
            </a:r>
          </a:p>
        </p:txBody>
      </p:sp>
      <p:pic>
        <p:nvPicPr>
          <p:cNvPr id="6" name="Picture 6"/>
          <p:cNvPicPr>
            <a:picLocks noChangeAspect="1"/>
          </p:cNvPicPr>
          <p:nvPr/>
        </p:nvPicPr>
        <p:blipFill>
          <a:blip r:embed="rId5"/>
          <a:stretch>
            <a:fillRect/>
          </a:stretch>
        </p:blipFill>
        <p:spPr>
          <a:xfrm>
            <a:off x="292100" y="317500"/>
            <a:ext cx="901700" cy="901700"/>
          </a:xfrm>
          <a:prstGeom prst="rect">
            <a:avLst/>
          </a:prstGeom>
        </p:spPr>
      </p:pic>
      <p:sp>
        <p:nvSpPr>
          <p:cNvPr id="7" name="TextBox 7"/>
          <p:cNvSpPr txBox="1"/>
          <p:nvPr/>
        </p:nvSpPr>
        <p:spPr>
          <a:xfrm rot="-5400000">
            <a:off x="-3136900" y="4991100"/>
            <a:ext cx="7848600" cy="279400"/>
          </a:xfrm>
          <a:prstGeom prst="rect">
            <a:avLst/>
          </a:prstGeom>
        </p:spPr>
        <p:txBody>
          <a:bodyPr lIns="0" tIns="0" rIns="0" bIns="0" rtlCol="0" anchor="ctr"/>
          <a:lstStyle/>
          <a:p>
            <a:pPr lvl="0" algn="ctr">
              <a:lnSpc>
                <a:spcPct val="97940"/>
              </a:lnSpc>
            </a:pPr>
            <a:r>
              <a:rPr lang="en-US" sz="1600" b="0" i="0" u="none" strike="noStrike" spc="1000">
                <a:solidFill>
                  <a:srgbClr val="787878">
                    <a:alpha val="45098"/>
                  </a:srgbClr>
                </a:solidFill>
                <a:latin typeface="SpoqaHanSans-Bold"/>
              </a:rPr>
              <a:t>Solution for McDonald's</a:t>
            </a:r>
          </a:p>
        </p:txBody>
      </p:sp>
      <p:pic>
        <p:nvPicPr>
          <p:cNvPr id="8" name="Picture 8"/>
          <p:cNvPicPr>
            <a:picLocks noChangeAspect="1"/>
          </p:cNvPicPr>
          <p:nvPr/>
        </p:nvPicPr>
        <p:blipFill>
          <a:blip r:embed="rId6"/>
          <a:stretch>
            <a:fillRect/>
          </a:stretch>
        </p:blipFill>
        <p:spPr>
          <a:xfrm>
            <a:off x="2133600" y="4140200"/>
            <a:ext cx="889000" cy="889000"/>
          </a:xfrm>
          <a:prstGeom prst="rect">
            <a:avLst/>
          </a:prstGeom>
        </p:spPr>
      </p:pic>
      <p:pic>
        <p:nvPicPr>
          <p:cNvPr id="9" name="Picture 9"/>
          <p:cNvPicPr>
            <a:picLocks noChangeAspect="1"/>
          </p:cNvPicPr>
          <p:nvPr/>
        </p:nvPicPr>
        <p:blipFill>
          <a:blip r:embed="rId7">
            <a:alphaModFix amt="69000"/>
          </a:blip>
          <a:stretch>
            <a:fillRect/>
          </a:stretch>
        </p:blipFill>
        <p:spPr>
          <a:xfrm>
            <a:off x="3022600" y="4140200"/>
            <a:ext cx="6654800" cy="889000"/>
          </a:xfrm>
          <a:prstGeom prst="rect">
            <a:avLst/>
          </a:prstGeom>
        </p:spPr>
      </p:pic>
      <p:sp>
        <p:nvSpPr>
          <p:cNvPr id="10" name="TextBox 10"/>
          <p:cNvSpPr txBox="1"/>
          <p:nvPr/>
        </p:nvSpPr>
        <p:spPr>
          <a:xfrm>
            <a:off x="3467100" y="4305300"/>
            <a:ext cx="5448300" cy="495300"/>
          </a:xfrm>
          <a:prstGeom prst="rect">
            <a:avLst/>
          </a:prstGeom>
        </p:spPr>
        <p:txBody>
          <a:bodyPr lIns="0" tIns="0" rIns="0" bIns="0" rtlCol="0" anchor="ctr"/>
          <a:lstStyle/>
          <a:p>
            <a:pPr lvl="0" algn="l">
              <a:lnSpc>
                <a:spcPct val="107899"/>
              </a:lnSpc>
            </a:pPr>
            <a:r>
              <a:rPr lang="en-US" sz="2800" b="0" i="0" u="none" strike="noStrike" spc="-100">
                <a:solidFill>
                  <a:srgbClr val="323232"/>
                </a:solidFill>
                <a:latin typeface="Gmarket Sans Medium"/>
              </a:rPr>
              <a:t>Introduction</a:t>
            </a:r>
          </a:p>
        </p:txBody>
      </p:sp>
      <p:sp>
        <p:nvSpPr>
          <p:cNvPr id="11" name="TextBox 11"/>
          <p:cNvSpPr txBox="1"/>
          <p:nvPr/>
        </p:nvSpPr>
        <p:spPr>
          <a:xfrm>
            <a:off x="2222500" y="4292600"/>
            <a:ext cx="711200" cy="546100"/>
          </a:xfrm>
          <a:prstGeom prst="rect">
            <a:avLst/>
          </a:prstGeom>
        </p:spPr>
        <p:txBody>
          <a:bodyPr lIns="0" tIns="0" rIns="0" bIns="0" rtlCol="0" anchor="ctr"/>
          <a:lstStyle/>
          <a:p>
            <a:pPr lvl="0" algn="ctr">
              <a:lnSpc>
                <a:spcPct val="107899"/>
              </a:lnSpc>
            </a:pPr>
            <a:r>
              <a:rPr lang="en-US" sz="3100" b="0" i="0" u="none" strike="noStrike" spc="-100">
                <a:solidFill>
                  <a:srgbClr val="FFFFFF"/>
                </a:solidFill>
                <a:latin typeface="Gmarket Sans Bold"/>
              </a:rPr>
              <a:t>01</a:t>
            </a:r>
          </a:p>
        </p:txBody>
      </p:sp>
      <p:pic>
        <p:nvPicPr>
          <p:cNvPr id="12" name="Picture 12"/>
          <p:cNvPicPr>
            <a:picLocks noChangeAspect="1"/>
          </p:cNvPicPr>
          <p:nvPr/>
        </p:nvPicPr>
        <p:blipFill>
          <a:blip r:embed="rId6"/>
          <a:stretch>
            <a:fillRect/>
          </a:stretch>
        </p:blipFill>
        <p:spPr>
          <a:xfrm>
            <a:off x="2133600" y="5461000"/>
            <a:ext cx="889000" cy="889000"/>
          </a:xfrm>
          <a:prstGeom prst="rect">
            <a:avLst/>
          </a:prstGeom>
        </p:spPr>
      </p:pic>
      <p:pic>
        <p:nvPicPr>
          <p:cNvPr id="13" name="Picture 13"/>
          <p:cNvPicPr>
            <a:picLocks noChangeAspect="1"/>
          </p:cNvPicPr>
          <p:nvPr/>
        </p:nvPicPr>
        <p:blipFill>
          <a:blip r:embed="rId7">
            <a:alphaModFix amt="69000"/>
          </a:blip>
          <a:stretch>
            <a:fillRect/>
          </a:stretch>
        </p:blipFill>
        <p:spPr>
          <a:xfrm>
            <a:off x="3022600" y="5461000"/>
            <a:ext cx="6654800" cy="889000"/>
          </a:xfrm>
          <a:prstGeom prst="rect">
            <a:avLst/>
          </a:prstGeom>
        </p:spPr>
      </p:pic>
      <p:sp>
        <p:nvSpPr>
          <p:cNvPr id="14" name="TextBox 14"/>
          <p:cNvSpPr txBox="1"/>
          <p:nvPr/>
        </p:nvSpPr>
        <p:spPr>
          <a:xfrm>
            <a:off x="3467100" y="5626100"/>
            <a:ext cx="5448300" cy="508000"/>
          </a:xfrm>
          <a:prstGeom prst="rect">
            <a:avLst/>
          </a:prstGeom>
        </p:spPr>
        <p:txBody>
          <a:bodyPr lIns="0" tIns="0" rIns="0" bIns="0" rtlCol="0" anchor="ctr"/>
          <a:lstStyle/>
          <a:p>
            <a:pPr lvl="0" algn="l">
              <a:lnSpc>
                <a:spcPct val="107899"/>
              </a:lnSpc>
            </a:pPr>
            <a:r>
              <a:rPr lang="en-US" sz="2800" b="0" i="0" u="none" strike="noStrike" spc="-100">
                <a:solidFill>
                  <a:srgbClr val="323232"/>
                </a:solidFill>
                <a:latin typeface="Gmarket Sans Medium"/>
              </a:rPr>
              <a:t>Problem Statement</a:t>
            </a:r>
          </a:p>
        </p:txBody>
      </p:sp>
      <p:sp>
        <p:nvSpPr>
          <p:cNvPr id="15" name="TextBox 15"/>
          <p:cNvSpPr txBox="1"/>
          <p:nvPr/>
        </p:nvSpPr>
        <p:spPr>
          <a:xfrm>
            <a:off x="2222500" y="5588000"/>
            <a:ext cx="711200" cy="546100"/>
          </a:xfrm>
          <a:prstGeom prst="rect">
            <a:avLst/>
          </a:prstGeom>
        </p:spPr>
        <p:txBody>
          <a:bodyPr lIns="0" tIns="0" rIns="0" bIns="0" rtlCol="0" anchor="ctr"/>
          <a:lstStyle/>
          <a:p>
            <a:pPr lvl="0" algn="ctr">
              <a:lnSpc>
                <a:spcPct val="107899"/>
              </a:lnSpc>
            </a:pPr>
            <a:r>
              <a:rPr lang="en-US" sz="3100" b="0" i="0" u="none" strike="noStrike" spc="-100">
                <a:solidFill>
                  <a:srgbClr val="FFFFFF"/>
                </a:solidFill>
                <a:latin typeface="Gmarket Sans Bold"/>
              </a:rPr>
              <a:t>02</a:t>
            </a:r>
          </a:p>
        </p:txBody>
      </p:sp>
      <p:pic>
        <p:nvPicPr>
          <p:cNvPr id="16" name="Picture 16"/>
          <p:cNvPicPr>
            <a:picLocks noChangeAspect="1"/>
          </p:cNvPicPr>
          <p:nvPr/>
        </p:nvPicPr>
        <p:blipFill>
          <a:blip r:embed="rId6"/>
          <a:stretch>
            <a:fillRect/>
          </a:stretch>
        </p:blipFill>
        <p:spPr>
          <a:xfrm>
            <a:off x="2133600" y="6781800"/>
            <a:ext cx="889000" cy="889000"/>
          </a:xfrm>
          <a:prstGeom prst="rect">
            <a:avLst/>
          </a:prstGeom>
        </p:spPr>
      </p:pic>
      <p:pic>
        <p:nvPicPr>
          <p:cNvPr id="17" name="Picture 17"/>
          <p:cNvPicPr>
            <a:picLocks noChangeAspect="1"/>
          </p:cNvPicPr>
          <p:nvPr/>
        </p:nvPicPr>
        <p:blipFill>
          <a:blip r:embed="rId7">
            <a:alphaModFix amt="69000"/>
          </a:blip>
          <a:stretch>
            <a:fillRect/>
          </a:stretch>
        </p:blipFill>
        <p:spPr>
          <a:xfrm>
            <a:off x="3022600" y="6781800"/>
            <a:ext cx="6654800" cy="889000"/>
          </a:xfrm>
          <a:prstGeom prst="rect">
            <a:avLst/>
          </a:prstGeom>
        </p:spPr>
      </p:pic>
      <p:sp>
        <p:nvSpPr>
          <p:cNvPr id="18" name="TextBox 18"/>
          <p:cNvSpPr txBox="1"/>
          <p:nvPr/>
        </p:nvSpPr>
        <p:spPr>
          <a:xfrm>
            <a:off x="3467100" y="6946900"/>
            <a:ext cx="5448300" cy="508000"/>
          </a:xfrm>
          <a:prstGeom prst="rect">
            <a:avLst/>
          </a:prstGeom>
        </p:spPr>
        <p:txBody>
          <a:bodyPr lIns="0" tIns="0" rIns="0" bIns="0" rtlCol="0" anchor="ctr"/>
          <a:lstStyle/>
          <a:p>
            <a:pPr lvl="0" algn="l">
              <a:lnSpc>
                <a:spcPct val="107899"/>
              </a:lnSpc>
            </a:pPr>
            <a:r>
              <a:rPr lang="en-US" sz="2800" b="0" i="0" u="none" strike="noStrike" spc="-100">
                <a:solidFill>
                  <a:srgbClr val="323232"/>
                </a:solidFill>
                <a:latin typeface="Gmarket Sans Medium"/>
              </a:rPr>
              <a:t>Data Analysis</a:t>
            </a:r>
          </a:p>
        </p:txBody>
      </p:sp>
      <p:sp>
        <p:nvSpPr>
          <p:cNvPr id="19" name="TextBox 19"/>
          <p:cNvSpPr txBox="1"/>
          <p:nvPr/>
        </p:nvSpPr>
        <p:spPr>
          <a:xfrm>
            <a:off x="2222500" y="6908800"/>
            <a:ext cx="711200" cy="546100"/>
          </a:xfrm>
          <a:prstGeom prst="rect">
            <a:avLst/>
          </a:prstGeom>
        </p:spPr>
        <p:txBody>
          <a:bodyPr lIns="0" tIns="0" rIns="0" bIns="0" rtlCol="0" anchor="ctr"/>
          <a:lstStyle/>
          <a:p>
            <a:pPr lvl="0" algn="ctr">
              <a:lnSpc>
                <a:spcPct val="107899"/>
              </a:lnSpc>
            </a:pPr>
            <a:r>
              <a:rPr lang="en-US" sz="3100" b="0" i="0" u="none" strike="noStrike" spc="-100">
                <a:solidFill>
                  <a:srgbClr val="FFFFFF"/>
                </a:solidFill>
                <a:latin typeface="Gmarket Sans Bold"/>
              </a:rPr>
              <a:t>03</a:t>
            </a:r>
          </a:p>
        </p:txBody>
      </p:sp>
      <p:grpSp>
        <p:nvGrpSpPr>
          <p:cNvPr id="20" name="Group 20"/>
          <p:cNvGrpSpPr/>
          <p:nvPr/>
        </p:nvGrpSpPr>
        <p:grpSpPr>
          <a:xfrm>
            <a:off x="2147483647" y="2147483647"/>
            <a:ext cx="2147483647" cy="2147483647"/>
            <a:chOff x="0" y="0"/>
            <a:chExt cx="0" cy="0"/>
          </a:xfrm>
        </p:grpSpPr>
      </p:grpSp>
      <p:pic>
        <p:nvPicPr>
          <p:cNvPr id="21" name="Picture 21"/>
          <p:cNvPicPr>
            <a:picLocks noChangeAspect="1"/>
          </p:cNvPicPr>
          <p:nvPr/>
        </p:nvPicPr>
        <p:blipFill>
          <a:blip r:embed="rId6"/>
          <a:stretch>
            <a:fillRect/>
          </a:stretch>
        </p:blipFill>
        <p:spPr>
          <a:xfrm>
            <a:off x="10274300" y="6159500"/>
            <a:ext cx="889000" cy="889000"/>
          </a:xfrm>
          <a:prstGeom prst="rect">
            <a:avLst/>
          </a:prstGeom>
        </p:spPr>
      </p:pic>
      <p:pic>
        <p:nvPicPr>
          <p:cNvPr id="22" name="Picture 22"/>
          <p:cNvPicPr>
            <a:picLocks noChangeAspect="1"/>
          </p:cNvPicPr>
          <p:nvPr/>
        </p:nvPicPr>
        <p:blipFill>
          <a:blip r:embed="rId7">
            <a:alphaModFix amt="69000"/>
          </a:blip>
          <a:stretch>
            <a:fillRect/>
          </a:stretch>
        </p:blipFill>
        <p:spPr>
          <a:xfrm>
            <a:off x="11163300" y="6159500"/>
            <a:ext cx="6654800" cy="889000"/>
          </a:xfrm>
          <a:prstGeom prst="rect">
            <a:avLst/>
          </a:prstGeom>
        </p:spPr>
      </p:pic>
      <p:sp>
        <p:nvSpPr>
          <p:cNvPr id="23" name="TextBox 23"/>
          <p:cNvSpPr txBox="1"/>
          <p:nvPr/>
        </p:nvSpPr>
        <p:spPr>
          <a:xfrm>
            <a:off x="11607800" y="6324600"/>
            <a:ext cx="5588000" cy="508000"/>
          </a:xfrm>
          <a:prstGeom prst="rect">
            <a:avLst/>
          </a:prstGeom>
        </p:spPr>
        <p:txBody>
          <a:bodyPr lIns="0" tIns="0" rIns="0" bIns="0" rtlCol="0" anchor="ctr"/>
          <a:lstStyle/>
          <a:p>
            <a:pPr lvl="0" algn="l">
              <a:lnSpc>
                <a:spcPct val="107899"/>
              </a:lnSpc>
            </a:pPr>
            <a:r>
              <a:rPr lang="en-US" sz="2800" b="0" i="0" u="none" strike="noStrike" spc="-100">
                <a:solidFill>
                  <a:srgbClr val="323232"/>
                </a:solidFill>
                <a:latin typeface="Gmarket Sans Medium"/>
              </a:rPr>
              <a:t>Conclusion</a:t>
            </a:r>
          </a:p>
        </p:txBody>
      </p:sp>
      <p:sp>
        <p:nvSpPr>
          <p:cNvPr id="24" name="TextBox 24"/>
          <p:cNvSpPr txBox="1"/>
          <p:nvPr/>
        </p:nvSpPr>
        <p:spPr>
          <a:xfrm>
            <a:off x="10363200" y="6286500"/>
            <a:ext cx="711200" cy="546100"/>
          </a:xfrm>
          <a:prstGeom prst="rect">
            <a:avLst/>
          </a:prstGeom>
        </p:spPr>
        <p:txBody>
          <a:bodyPr lIns="0" tIns="0" rIns="0" bIns="0" rtlCol="0" anchor="ctr"/>
          <a:lstStyle/>
          <a:p>
            <a:pPr lvl="0" algn="ctr">
              <a:lnSpc>
                <a:spcPct val="107899"/>
              </a:lnSpc>
            </a:pPr>
            <a:r>
              <a:rPr lang="en-US" sz="3100" b="0" i="0" u="none" strike="noStrike" spc="-100">
                <a:solidFill>
                  <a:srgbClr val="FFFFFF"/>
                </a:solidFill>
                <a:latin typeface="Gmarket Sans Bold"/>
              </a:rPr>
              <a:t>05</a:t>
            </a:r>
          </a:p>
        </p:txBody>
      </p:sp>
      <p:pic>
        <p:nvPicPr>
          <p:cNvPr id="25" name="Picture 25"/>
          <p:cNvPicPr>
            <a:picLocks noChangeAspect="1"/>
          </p:cNvPicPr>
          <p:nvPr/>
        </p:nvPicPr>
        <p:blipFill>
          <a:blip r:embed="rId6"/>
          <a:stretch>
            <a:fillRect/>
          </a:stretch>
        </p:blipFill>
        <p:spPr>
          <a:xfrm>
            <a:off x="10274300" y="4826000"/>
            <a:ext cx="889000" cy="889000"/>
          </a:xfrm>
          <a:prstGeom prst="rect">
            <a:avLst/>
          </a:prstGeom>
        </p:spPr>
      </p:pic>
      <p:pic>
        <p:nvPicPr>
          <p:cNvPr id="26" name="Picture 26"/>
          <p:cNvPicPr>
            <a:picLocks noChangeAspect="1"/>
          </p:cNvPicPr>
          <p:nvPr/>
        </p:nvPicPr>
        <p:blipFill>
          <a:blip r:embed="rId7">
            <a:alphaModFix amt="69000"/>
          </a:blip>
          <a:stretch>
            <a:fillRect/>
          </a:stretch>
        </p:blipFill>
        <p:spPr>
          <a:xfrm>
            <a:off x="11163300" y="4826000"/>
            <a:ext cx="6654800" cy="889000"/>
          </a:xfrm>
          <a:prstGeom prst="rect">
            <a:avLst/>
          </a:prstGeom>
        </p:spPr>
      </p:pic>
      <p:sp>
        <p:nvSpPr>
          <p:cNvPr id="27" name="TextBox 27"/>
          <p:cNvSpPr txBox="1"/>
          <p:nvPr/>
        </p:nvSpPr>
        <p:spPr>
          <a:xfrm>
            <a:off x="11607800" y="4978400"/>
            <a:ext cx="5448300" cy="508000"/>
          </a:xfrm>
          <a:prstGeom prst="rect">
            <a:avLst/>
          </a:prstGeom>
        </p:spPr>
        <p:txBody>
          <a:bodyPr lIns="0" tIns="0" rIns="0" bIns="0" rtlCol="0" anchor="ctr"/>
          <a:lstStyle/>
          <a:p>
            <a:pPr lvl="0" algn="l">
              <a:lnSpc>
                <a:spcPct val="107899"/>
              </a:lnSpc>
            </a:pPr>
            <a:r>
              <a:rPr lang="en-US" sz="2800" b="0" i="0" u="none" strike="noStrike" spc="-100">
                <a:solidFill>
                  <a:srgbClr val="323232"/>
                </a:solidFill>
                <a:latin typeface="Gmarket Sans Medium"/>
              </a:rPr>
              <a:t>Suggestion</a:t>
            </a:r>
          </a:p>
        </p:txBody>
      </p:sp>
      <p:sp>
        <p:nvSpPr>
          <p:cNvPr id="28" name="TextBox 28"/>
          <p:cNvSpPr txBox="1"/>
          <p:nvPr/>
        </p:nvSpPr>
        <p:spPr>
          <a:xfrm>
            <a:off x="10363200" y="4940300"/>
            <a:ext cx="711200" cy="546100"/>
          </a:xfrm>
          <a:prstGeom prst="rect">
            <a:avLst/>
          </a:prstGeom>
        </p:spPr>
        <p:txBody>
          <a:bodyPr lIns="0" tIns="0" rIns="0" bIns="0" rtlCol="0" anchor="ctr"/>
          <a:lstStyle/>
          <a:p>
            <a:pPr lvl="0" algn="ctr">
              <a:lnSpc>
                <a:spcPct val="107899"/>
              </a:lnSpc>
            </a:pPr>
            <a:r>
              <a:rPr lang="en-US" sz="3100" b="0" i="0" u="none" strike="noStrike" spc="-100">
                <a:solidFill>
                  <a:srgbClr val="FFFFFF"/>
                </a:solidFill>
                <a:latin typeface="Gmarket Sans Bold"/>
              </a:rPr>
              <a:t>04</a:t>
            </a:r>
          </a:p>
        </p:txBody>
      </p:sp>
      <p:sp>
        <p:nvSpPr>
          <p:cNvPr id="29" name="TextBox 29"/>
          <p:cNvSpPr txBox="1"/>
          <p:nvPr/>
        </p:nvSpPr>
        <p:spPr>
          <a:xfrm>
            <a:off x="18008600" y="9779000"/>
            <a:ext cx="190500" cy="368300"/>
          </a:xfrm>
          <a:prstGeom prst="rect">
            <a:avLst/>
          </a:prstGeom>
        </p:spPr>
        <p:txBody>
          <a:bodyPr lIns="0" tIns="0" rIns="0" bIns="0" rtlCol="0" anchor="ctr"/>
          <a:lstStyle/>
          <a:p>
            <a:pPr lvl="0" algn="ctr">
              <a:lnSpc>
                <a:spcPct val="99600"/>
              </a:lnSpc>
            </a:pPr>
            <a:r>
              <a:rPr lang="en-US" sz="2100" b="0" i="0" u="none" strike="noStrike">
                <a:solidFill>
                  <a:srgbClr val="787878">
                    <a:alpha val="72941"/>
                  </a:srgbClr>
                </a:solidFill>
                <a:latin typeface="Noto Sans CJK KR Regular"/>
              </a:rP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342900" y="5499100"/>
            <a:ext cx="5486400" cy="4686300"/>
          </a:xfrm>
          <a:prstGeom prst="rect">
            <a:avLst/>
          </a:prstGeom>
        </p:spPr>
      </p:pic>
      <p:pic>
        <p:nvPicPr>
          <p:cNvPr id="3" name="Picture 3"/>
          <p:cNvPicPr>
            <a:picLocks noChangeAspect="1"/>
          </p:cNvPicPr>
          <p:nvPr/>
        </p:nvPicPr>
        <p:blipFill>
          <a:blip r:embed="rId4"/>
          <a:stretch>
            <a:fillRect/>
          </a:stretch>
        </p:blipFill>
        <p:spPr>
          <a:xfrm>
            <a:off x="0" y="0"/>
            <a:ext cx="18288000" cy="1574800"/>
          </a:xfrm>
          <a:prstGeom prst="rect">
            <a:avLst/>
          </a:prstGeom>
        </p:spPr>
      </p:pic>
      <p:pic>
        <p:nvPicPr>
          <p:cNvPr id="4" name="Picture 4"/>
          <p:cNvPicPr>
            <a:picLocks noChangeAspect="1"/>
          </p:cNvPicPr>
          <p:nvPr/>
        </p:nvPicPr>
        <p:blipFill>
          <a:blip r:embed="rId5"/>
          <a:stretch>
            <a:fillRect/>
          </a:stretch>
        </p:blipFill>
        <p:spPr>
          <a:xfrm>
            <a:off x="0" y="0"/>
            <a:ext cx="1574800" cy="1574800"/>
          </a:xfrm>
          <a:prstGeom prst="rect">
            <a:avLst/>
          </a:prstGeom>
        </p:spPr>
      </p:pic>
      <p:pic>
        <p:nvPicPr>
          <p:cNvPr id="5" name="Picture 5"/>
          <p:cNvPicPr>
            <a:picLocks noChangeAspect="1"/>
          </p:cNvPicPr>
          <p:nvPr/>
        </p:nvPicPr>
        <p:blipFill>
          <a:blip r:embed="rId6"/>
          <a:stretch>
            <a:fillRect/>
          </a:stretch>
        </p:blipFill>
        <p:spPr>
          <a:xfrm>
            <a:off x="342900" y="1841500"/>
            <a:ext cx="7213600" cy="3644900"/>
          </a:xfrm>
          <a:prstGeom prst="rect">
            <a:avLst/>
          </a:prstGeom>
        </p:spPr>
      </p:pic>
      <p:pic>
        <p:nvPicPr>
          <p:cNvPr id="6" name="Picture 6"/>
          <p:cNvPicPr>
            <a:picLocks noChangeAspect="1"/>
          </p:cNvPicPr>
          <p:nvPr/>
        </p:nvPicPr>
        <p:blipFill>
          <a:blip r:embed="rId7"/>
          <a:stretch>
            <a:fillRect/>
          </a:stretch>
        </p:blipFill>
        <p:spPr>
          <a:xfrm>
            <a:off x="12039600" y="4356100"/>
            <a:ext cx="5829300" cy="5613400"/>
          </a:xfrm>
          <a:prstGeom prst="rect">
            <a:avLst/>
          </a:prstGeom>
        </p:spPr>
      </p:pic>
      <p:pic>
        <p:nvPicPr>
          <p:cNvPr id="7" name="Picture 7"/>
          <p:cNvPicPr>
            <a:picLocks noChangeAspect="1"/>
          </p:cNvPicPr>
          <p:nvPr/>
        </p:nvPicPr>
        <p:blipFill>
          <a:blip r:embed="rId8"/>
          <a:stretch>
            <a:fillRect/>
          </a:stretch>
        </p:blipFill>
        <p:spPr>
          <a:xfrm>
            <a:off x="8001000" y="1841500"/>
            <a:ext cx="10033000" cy="2476500"/>
          </a:xfrm>
          <a:prstGeom prst="rect">
            <a:avLst/>
          </a:prstGeom>
        </p:spPr>
      </p:pic>
      <p:pic>
        <p:nvPicPr>
          <p:cNvPr id="8" name="Picture 8"/>
          <p:cNvPicPr>
            <a:picLocks noChangeAspect="1"/>
          </p:cNvPicPr>
          <p:nvPr/>
        </p:nvPicPr>
        <p:blipFill>
          <a:blip r:embed="rId9"/>
          <a:stretch>
            <a:fillRect/>
          </a:stretch>
        </p:blipFill>
        <p:spPr>
          <a:xfrm>
            <a:off x="6108700" y="6299200"/>
            <a:ext cx="4991100" cy="2908300"/>
          </a:xfrm>
          <a:prstGeom prst="rect">
            <a:avLst/>
          </a:prstGeom>
        </p:spPr>
      </p:pic>
      <p:sp>
        <p:nvSpPr>
          <p:cNvPr id="9" name="TextBox 9"/>
          <p:cNvSpPr txBox="1"/>
          <p:nvPr/>
        </p:nvSpPr>
        <p:spPr>
          <a:xfrm>
            <a:off x="2362200" y="330200"/>
            <a:ext cx="13703300" cy="977900"/>
          </a:xfrm>
          <a:prstGeom prst="rect">
            <a:avLst/>
          </a:prstGeom>
        </p:spPr>
        <p:txBody>
          <a:bodyPr lIns="0" tIns="0" rIns="0" bIns="0" rtlCol="0" anchor="ctr"/>
          <a:lstStyle/>
          <a:p>
            <a:pPr lvl="0" algn="l">
              <a:lnSpc>
                <a:spcPct val="107899"/>
              </a:lnSpc>
            </a:pPr>
            <a:r>
              <a:rPr lang="en-US" sz="5500" b="0" i="0" u="none" strike="noStrike" spc="-100">
                <a:solidFill>
                  <a:srgbClr val="FFFFFF"/>
                </a:solidFill>
                <a:latin typeface="Gmarket Sans Bold"/>
              </a:rPr>
              <a:t>Introduction</a:t>
            </a:r>
          </a:p>
        </p:txBody>
      </p:sp>
      <p:sp>
        <p:nvSpPr>
          <p:cNvPr id="10" name="TextBox 10"/>
          <p:cNvSpPr txBox="1"/>
          <p:nvPr/>
        </p:nvSpPr>
        <p:spPr>
          <a:xfrm>
            <a:off x="165100" y="228600"/>
            <a:ext cx="1257300" cy="1066800"/>
          </a:xfrm>
          <a:prstGeom prst="rect">
            <a:avLst/>
          </a:prstGeom>
        </p:spPr>
        <p:txBody>
          <a:bodyPr lIns="0" tIns="0" rIns="0" bIns="0" rtlCol="0" anchor="ctr"/>
          <a:lstStyle/>
          <a:p>
            <a:pPr lvl="0" algn="ctr">
              <a:lnSpc>
                <a:spcPct val="107899"/>
              </a:lnSpc>
            </a:pPr>
            <a:r>
              <a:rPr lang="en-US" sz="5500" b="0" i="0" u="none" strike="noStrike" spc="-100">
                <a:solidFill>
                  <a:srgbClr val="FFFFFF"/>
                </a:solidFill>
                <a:latin typeface="SpoqaHanSans-Bold"/>
              </a:rPr>
              <a:t>01</a:t>
            </a:r>
          </a:p>
        </p:txBody>
      </p:sp>
      <p:sp>
        <p:nvSpPr>
          <p:cNvPr id="11" name="TextBox 11"/>
          <p:cNvSpPr txBox="1"/>
          <p:nvPr/>
        </p:nvSpPr>
        <p:spPr>
          <a:xfrm>
            <a:off x="18008600" y="9753600"/>
            <a:ext cx="190500" cy="368300"/>
          </a:xfrm>
          <a:prstGeom prst="rect">
            <a:avLst/>
          </a:prstGeom>
        </p:spPr>
        <p:txBody>
          <a:bodyPr lIns="0" tIns="0" rIns="0" bIns="0" rtlCol="0" anchor="ctr"/>
          <a:lstStyle/>
          <a:p>
            <a:pPr lvl="0" algn="ctr">
              <a:lnSpc>
                <a:spcPct val="99600"/>
              </a:lnSpc>
            </a:pPr>
            <a:r>
              <a:rPr lang="en-US" sz="2100" b="0" i="0" u="none" strike="noStrike">
                <a:solidFill>
                  <a:srgbClr val="787878">
                    <a:alpha val="72941"/>
                  </a:srgbClr>
                </a:solidFill>
                <a:latin typeface="Noto Sans CJK KR Regular"/>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18288000" cy="1574800"/>
          </a:xfrm>
          <a:prstGeom prst="rect">
            <a:avLst/>
          </a:prstGeom>
        </p:spPr>
      </p:pic>
      <p:pic>
        <p:nvPicPr>
          <p:cNvPr id="3" name="Picture 3"/>
          <p:cNvPicPr>
            <a:picLocks noChangeAspect="1"/>
          </p:cNvPicPr>
          <p:nvPr/>
        </p:nvPicPr>
        <p:blipFill>
          <a:blip r:embed="rId4"/>
          <a:stretch>
            <a:fillRect/>
          </a:stretch>
        </p:blipFill>
        <p:spPr>
          <a:xfrm>
            <a:off x="0" y="0"/>
            <a:ext cx="1574800" cy="1574800"/>
          </a:xfrm>
          <a:prstGeom prst="rect">
            <a:avLst/>
          </a:prstGeom>
        </p:spPr>
      </p:pic>
      <p:sp>
        <p:nvSpPr>
          <p:cNvPr id="4" name="TextBox 4"/>
          <p:cNvSpPr txBox="1"/>
          <p:nvPr/>
        </p:nvSpPr>
        <p:spPr>
          <a:xfrm>
            <a:off x="2362200" y="330200"/>
            <a:ext cx="13703300" cy="977900"/>
          </a:xfrm>
          <a:prstGeom prst="rect">
            <a:avLst/>
          </a:prstGeom>
        </p:spPr>
        <p:txBody>
          <a:bodyPr lIns="0" tIns="0" rIns="0" bIns="0" rtlCol="0" anchor="ctr"/>
          <a:lstStyle/>
          <a:p>
            <a:pPr lvl="0" algn="l">
              <a:lnSpc>
                <a:spcPct val="107899"/>
              </a:lnSpc>
            </a:pPr>
            <a:r>
              <a:rPr lang="en-US" sz="5500" b="0" i="0" u="none" strike="noStrike" spc="-100">
                <a:solidFill>
                  <a:srgbClr val="FFFFFF"/>
                </a:solidFill>
                <a:latin typeface="Gmarket Sans Bold"/>
              </a:rPr>
              <a:t>Problem Statement</a:t>
            </a:r>
          </a:p>
        </p:txBody>
      </p:sp>
      <p:sp>
        <p:nvSpPr>
          <p:cNvPr id="5" name="TextBox 5"/>
          <p:cNvSpPr txBox="1"/>
          <p:nvPr/>
        </p:nvSpPr>
        <p:spPr>
          <a:xfrm>
            <a:off x="165100" y="266700"/>
            <a:ext cx="1257300" cy="977900"/>
          </a:xfrm>
          <a:prstGeom prst="rect">
            <a:avLst/>
          </a:prstGeom>
        </p:spPr>
        <p:txBody>
          <a:bodyPr lIns="0" tIns="0" rIns="0" bIns="0" rtlCol="0" anchor="ctr"/>
          <a:lstStyle/>
          <a:p>
            <a:pPr lvl="0" algn="ctr">
              <a:lnSpc>
                <a:spcPct val="107899"/>
              </a:lnSpc>
            </a:pPr>
            <a:r>
              <a:rPr lang="en-US" sz="5500" b="0" i="0" u="none" strike="noStrike" spc="-100">
                <a:solidFill>
                  <a:srgbClr val="FFFFFF"/>
                </a:solidFill>
                <a:latin typeface="SpoqaHanSans-Bold"/>
              </a:rPr>
              <a:t>02</a:t>
            </a:r>
          </a:p>
        </p:txBody>
      </p:sp>
      <p:grpSp>
        <p:nvGrpSpPr>
          <p:cNvPr id="6" name="Group 6"/>
          <p:cNvGrpSpPr/>
          <p:nvPr/>
        </p:nvGrpSpPr>
        <p:grpSpPr>
          <a:xfrm>
            <a:off x="2147483647" y="2147483647"/>
            <a:ext cx="2147483647" cy="2147483647"/>
            <a:chOff x="0" y="0"/>
            <a:chExt cx="0" cy="0"/>
          </a:xfrm>
        </p:grpSpPr>
      </p:grpSp>
      <p:pic>
        <p:nvPicPr>
          <p:cNvPr id="7" name="Picture 7"/>
          <p:cNvPicPr>
            <a:picLocks noChangeAspect="1"/>
          </p:cNvPicPr>
          <p:nvPr/>
        </p:nvPicPr>
        <p:blipFill>
          <a:blip r:embed="rId5"/>
          <a:stretch>
            <a:fillRect/>
          </a:stretch>
        </p:blipFill>
        <p:spPr>
          <a:xfrm>
            <a:off x="3263900" y="3911600"/>
            <a:ext cx="11468100" cy="5613400"/>
          </a:xfrm>
          <a:prstGeom prst="rect">
            <a:avLst/>
          </a:prstGeom>
        </p:spPr>
      </p:pic>
      <p:pic>
        <p:nvPicPr>
          <p:cNvPr id="8" name="Picture 8"/>
          <p:cNvPicPr>
            <a:picLocks noChangeAspect="1"/>
          </p:cNvPicPr>
          <p:nvPr/>
        </p:nvPicPr>
        <p:blipFill>
          <a:blip r:embed="rId6"/>
          <a:stretch>
            <a:fillRect/>
          </a:stretch>
        </p:blipFill>
        <p:spPr>
          <a:xfrm>
            <a:off x="8356600" y="5016500"/>
            <a:ext cx="304800" cy="685800"/>
          </a:xfrm>
          <a:prstGeom prst="rect">
            <a:avLst/>
          </a:prstGeom>
        </p:spPr>
      </p:pic>
      <p:pic>
        <p:nvPicPr>
          <p:cNvPr id="9" name="Picture 9"/>
          <p:cNvPicPr>
            <a:picLocks noChangeAspect="1"/>
          </p:cNvPicPr>
          <p:nvPr/>
        </p:nvPicPr>
        <p:blipFill>
          <a:blip r:embed="rId6"/>
          <a:stretch>
            <a:fillRect/>
          </a:stretch>
        </p:blipFill>
        <p:spPr>
          <a:xfrm>
            <a:off x="12573000" y="5664200"/>
            <a:ext cx="304800" cy="685800"/>
          </a:xfrm>
          <a:prstGeom prst="rect">
            <a:avLst/>
          </a:prstGeom>
        </p:spPr>
      </p:pic>
      <p:pic>
        <p:nvPicPr>
          <p:cNvPr id="10" name="Picture 10"/>
          <p:cNvPicPr>
            <a:picLocks noChangeAspect="1"/>
          </p:cNvPicPr>
          <p:nvPr/>
        </p:nvPicPr>
        <p:blipFill>
          <a:blip r:embed="rId6"/>
          <a:stretch>
            <a:fillRect/>
          </a:stretch>
        </p:blipFill>
        <p:spPr>
          <a:xfrm>
            <a:off x="12877800" y="5715000"/>
            <a:ext cx="304800" cy="685800"/>
          </a:xfrm>
          <a:prstGeom prst="rect">
            <a:avLst/>
          </a:prstGeom>
        </p:spPr>
      </p:pic>
      <p:pic>
        <p:nvPicPr>
          <p:cNvPr id="11" name="Picture 11"/>
          <p:cNvPicPr>
            <a:picLocks noChangeAspect="1"/>
          </p:cNvPicPr>
          <p:nvPr/>
        </p:nvPicPr>
        <p:blipFill>
          <a:blip r:embed="rId6"/>
          <a:stretch>
            <a:fillRect/>
          </a:stretch>
        </p:blipFill>
        <p:spPr>
          <a:xfrm>
            <a:off x="12369800" y="6146800"/>
            <a:ext cx="304800" cy="685800"/>
          </a:xfrm>
          <a:prstGeom prst="rect">
            <a:avLst/>
          </a:prstGeom>
        </p:spPr>
      </p:pic>
      <p:pic>
        <p:nvPicPr>
          <p:cNvPr id="12" name="Picture 12"/>
          <p:cNvPicPr>
            <a:picLocks noChangeAspect="1"/>
          </p:cNvPicPr>
          <p:nvPr/>
        </p:nvPicPr>
        <p:blipFill>
          <a:blip r:embed="rId6"/>
          <a:stretch>
            <a:fillRect/>
          </a:stretch>
        </p:blipFill>
        <p:spPr>
          <a:xfrm>
            <a:off x="11709400" y="6743700"/>
            <a:ext cx="304800" cy="685800"/>
          </a:xfrm>
          <a:prstGeom prst="rect">
            <a:avLst/>
          </a:prstGeom>
        </p:spPr>
      </p:pic>
      <p:pic>
        <p:nvPicPr>
          <p:cNvPr id="13" name="Picture 13"/>
          <p:cNvPicPr>
            <a:picLocks noChangeAspect="1"/>
          </p:cNvPicPr>
          <p:nvPr/>
        </p:nvPicPr>
        <p:blipFill>
          <a:blip r:embed="rId6"/>
          <a:stretch>
            <a:fillRect/>
          </a:stretch>
        </p:blipFill>
        <p:spPr>
          <a:xfrm>
            <a:off x="11709400" y="6972300"/>
            <a:ext cx="304800" cy="685800"/>
          </a:xfrm>
          <a:prstGeom prst="rect">
            <a:avLst/>
          </a:prstGeom>
        </p:spPr>
      </p:pic>
      <p:pic>
        <p:nvPicPr>
          <p:cNvPr id="14" name="Picture 14"/>
          <p:cNvPicPr>
            <a:picLocks noChangeAspect="1"/>
          </p:cNvPicPr>
          <p:nvPr/>
        </p:nvPicPr>
        <p:blipFill>
          <a:blip r:embed="rId6"/>
          <a:stretch>
            <a:fillRect/>
          </a:stretch>
        </p:blipFill>
        <p:spPr>
          <a:xfrm>
            <a:off x="12458700" y="6565900"/>
            <a:ext cx="304800" cy="685800"/>
          </a:xfrm>
          <a:prstGeom prst="rect">
            <a:avLst/>
          </a:prstGeom>
        </p:spPr>
      </p:pic>
      <p:sp>
        <p:nvSpPr>
          <p:cNvPr id="15" name="TextBox 15"/>
          <p:cNvSpPr txBox="1"/>
          <p:nvPr/>
        </p:nvSpPr>
        <p:spPr>
          <a:xfrm>
            <a:off x="7150100" y="5702300"/>
            <a:ext cx="2705100" cy="368300"/>
          </a:xfrm>
          <a:prstGeom prst="rect">
            <a:avLst/>
          </a:prstGeom>
        </p:spPr>
        <p:txBody>
          <a:bodyPr lIns="0" tIns="0" rIns="0" bIns="0" rtlCol="0" anchor="ctr"/>
          <a:lstStyle/>
          <a:p>
            <a:pPr lvl="0" algn="ctr">
              <a:lnSpc>
                <a:spcPct val="99600"/>
              </a:lnSpc>
            </a:pPr>
            <a:r>
              <a:rPr lang="en-US" sz="2100" b="0" i="0" u="none" strike="noStrike">
                <a:solidFill>
                  <a:srgbClr val="000000"/>
                </a:solidFill>
                <a:latin typeface="Gmarket Sans Light"/>
              </a:rPr>
              <a:t>United Kingdom</a:t>
            </a:r>
          </a:p>
        </p:txBody>
      </p:sp>
      <p:sp>
        <p:nvSpPr>
          <p:cNvPr id="16" name="TextBox 16"/>
          <p:cNvSpPr txBox="1"/>
          <p:nvPr/>
        </p:nvSpPr>
        <p:spPr>
          <a:xfrm>
            <a:off x="10236200" y="5702300"/>
            <a:ext cx="2705100" cy="381000"/>
          </a:xfrm>
          <a:prstGeom prst="rect">
            <a:avLst/>
          </a:prstGeom>
        </p:spPr>
        <p:txBody>
          <a:bodyPr lIns="0" tIns="0" rIns="0" bIns="0" rtlCol="0" anchor="ctr"/>
          <a:lstStyle/>
          <a:p>
            <a:pPr lvl="0" algn="ctr">
              <a:lnSpc>
                <a:spcPct val="99600"/>
              </a:lnSpc>
            </a:pPr>
            <a:r>
              <a:rPr lang="en-US" sz="2100" b="0" i="0" u="none" strike="noStrike">
                <a:solidFill>
                  <a:srgbClr val="000000"/>
                </a:solidFill>
                <a:latin typeface="Gmarket Sans Light"/>
              </a:rPr>
              <a:t>South Korea</a:t>
            </a:r>
          </a:p>
        </p:txBody>
      </p:sp>
      <p:sp>
        <p:nvSpPr>
          <p:cNvPr id="17" name="TextBox 17"/>
          <p:cNvSpPr txBox="1"/>
          <p:nvPr/>
        </p:nvSpPr>
        <p:spPr>
          <a:xfrm>
            <a:off x="12344400" y="5994400"/>
            <a:ext cx="2705100" cy="381000"/>
          </a:xfrm>
          <a:prstGeom prst="rect">
            <a:avLst/>
          </a:prstGeom>
        </p:spPr>
        <p:txBody>
          <a:bodyPr lIns="0" tIns="0" rIns="0" bIns="0" rtlCol="0" anchor="ctr"/>
          <a:lstStyle/>
          <a:p>
            <a:pPr lvl="0" algn="ctr">
              <a:lnSpc>
                <a:spcPct val="99600"/>
              </a:lnSpc>
            </a:pPr>
            <a:r>
              <a:rPr lang="en-US" sz="2100" b="0" i="0" u="none" strike="noStrike">
                <a:solidFill>
                  <a:srgbClr val="000000"/>
                </a:solidFill>
                <a:latin typeface="Gmarket Sans Light"/>
              </a:rPr>
              <a:t>Japan</a:t>
            </a:r>
          </a:p>
        </p:txBody>
      </p:sp>
      <p:sp>
        <p:nvSpPr>
          <p:cNvPr id="18" name="TextBox 18"/>
          <p:cNvSpPr txBox="1"/>
          <p:nvPr/>
        </p:nvSpPr>
        <p:spPr>
          <a:xfrm>
            <a:off x="10515600" y="6210300"/>
            <a:ext cx="2705100" cy="381000"/>
          </a:xfrm>
          <a:prstGeom prst="rect">
            <a:avLst/>
          </a:prstGeom>
        </p:spPr>
        <p:txBody>
          <a:bodyPr lIns="0" tIns="0" rIns="0" bIns="0" rtlCol="0" anchor="ctr"/>
          <a:lstStyle/>
          <a:p>
            <a:pPr lvl="0" algn="ctr">
              <a:lnSpc>
                <a:spcPct val="99600"/>
              </a:lnSpc>
            </a:pPr>
            <a:r>
              <a:rPr lang="en-US" sz="2100" b="0" i="0" u="none" strike="noStrike">
                <a:solidFill>
                  <a:srgbClr val="000000"/>
                </a:solidFill>
                <a:latin typeface="Gmarket Sans Light"/>
              </a:rPr>
              <a:t>Taiwan</a:t>
            </a:r>
          </a:p>
        </p:txBody>
      </p:sp>
      <p:sp>
        <p:nvSpPr>
          <p:cNvPr id="19" name="TextBox 19"/>
          <p:cNvSpPr txBox="1"/>
          <p:nvPr/>
        </p:nvSpPr>
        <p:spPr>
          <a:xfrm>
            <a:off x="12141200" y="6832600"/>
            <a:ext cx="2705100" cy="381000"/>
          </a:xfrm>
          <a:prstGeom prst="rect">
            <a:avLst/>
          </a:prstGeom>
        </p:spPr>
        <p:txBody>
          <a:bodyPr lIns="0" tIns="0" rIns="0" bIns="0" rtlCol="0" anchor="ctr"/>
          <a:lstStyle/>
          <a:p>
            <a:pPr lvl="0" algn="ctr">
              <a:lnSpc>
                <a:spcPct val="99600"/>
              </a:lnSpc>
            </a:pPr>
            <a:r>
              <a:rPr lang="en-US" sz="2100" b="0" i="0" u="none" strike="noStrike">
                <a:solidFill>
                  <a:srgbClr val="000000"/>
                </a:solidFill>
                <a:latin typeface="Gmarket Sans Light"/>
              </a:rPr>
              <a:t>Phillippine</a:t>
            </a:r>
          </a:p>
        </p:txBody>
      </p:sp>
      <p:sp>
        <p:nvSpPr>
          <p:cNvPr id="20" name="TextBox 20"/>
          <p:cNvSpPr txBox="1"/>
          <p:nvPr/>
        </p:nvSpPr>
        <p:spPr>
          <a:xfrm>
            <a:off x="10515600" y="7658100"/>
            <a:ext cx="2705100" cy="381000"/>
          </a:xfrm>
          <a:prstGeom prst="rect">
            <a:avLst/>
          </a:prstGeom>
        </p:spPr>
        <p:txBody>
          <a:bodyPr lIns="0" tIns="0" rIns="0" bIns="0" rtlCol="0" anchor="ctr"/>
          <a:lstStyle/>
          <a:p>
            <a:pPr lvl="0" algn="ctr">
              <a:lnSpc>
                <a:spcPct val="99600"/>
              </a:lnSpc>
            </a:pPr>
            <a:r>
              <a:rPr lang="en-US" sz="2100" b="0" i="0" u="none" strike="noStrike">
                <a:solidFill>
                  <a:srgbClr val="000000"/>
                </a:solidFill>
                <a:latin typeface="Gmarket Sans Light"/>
              </a:rPr>
              <a:t>Singapore</a:t>
            </a:r>
          </a:p>
        </p:txBody>
      </p:sp>
      <p:sp>
        <p:nvSpPr>
          <p:cNvPr id="21" name="TextBox 21"/>
          <p:cNvSpPr txBox="1"/>
          <p:nvPr/>
        </p:nvSpPr>
        <p:spPr>
          <a:xfrm>
            <a:off x="9664700" y="6807200"/>
            <a:ext cx="2705100" cy="381000"/>
          </a:xfrm>
          <a:prstGeom prst="rect">
            <a:avLst/>
          </a:prstGeom>
        </p:spPr>
        <p:txBody>
          <a:bodyPr lIns="0" tIns="0" rIns="0" bIns="0" rtlCol="0" anchor="ctr"/>
          <a:lstStyle/>
          <a:p>
            <a:pPr lvl="0" algn="ctr">
              <a:lnSpc>
                <a:spcPct val="99600"/>
              </a:lnSpc>
            </a:pPr>
            <a:r>
              <a:rPr lang="en-US" sz="2100" b="0" i="0" u="none" strike="noStrike">
                <a:solidFill>
                  <a:srgbClr val="000000"/>
                </a:solidFill>
                <a:latin typeface="Gmarket Sans Light"/>
              </a:rPr>
              <a:t>Malaysia</a:t>
            </a:r>
          </a:p>
        </p:txBody>
      </p:sp>
      <p:sp>
        <p:nvSpPr>
          <p:cNvPr id="22" name="TextBox 22"/>
          <p:cNvSpPr txBox="1"/>
          <p:nvPr/>
        </p:nvSpPr>
        <p:spPr>
          <a:xfrm>
            <a:off x="685800" y="2387600"/>
            <a:ext cx="16992600" cy="1016000"/>
          </a:xfrm>
          <a:prstGeom prst="rect">
            <a:avLst/>
          </a:prstGeom>
        </p:spPr>
        <p:txBody>
          <a:bodyPr lIns="0" tIns="0" rIns="0" bIns="0" rtlCol="0" anchor="ctr"/>
          <a:lstStyle/>
          <a:p>
            <a:pPr lvl="0" algn="l">
              <a:lnSpc>
                <a:spcPct val="99600"/>
              </a:lnSpc>
            </a:pPr>
            <a:r>
              <a:rPr lang="en-US" sz="3100" b="0" i="1" u="none" strike="noStrike">
                <a:solidFill>
                  <a:srgbClr val="323232"/>
                </a:solidFill>
                <a:latin typeface="Gmarket Sans Medium"/>
              </a:rPr>
              <a:t>McDonald's faces supply chain issues due to heavy reliance on local suppliers, causing disruptions during environmental stress and market fluctuations.</a:t>
            </a:r>
          </a:p>
        </p:txBody>
      </p:sp>
      <p:sp>
        <p:nvSpPr>
          <p:cNvPr id="23" name="TextBox 23"/>
          <p:cNvSpPr txBox="1"/>
          <p:nvPr/>
        </p:nvSpPr>
        <p:spPr>
          <a:xfrm>
            <a:off x="18008600" y="9753600"/>
            <a:ext cx="190500" cy="368300"/>
          </a:xfrm>
          <a:prstGeom prst="rect">
            <a:avLst/>
          </a:prstGeom>
        </p:spPr>
        <p:txBody>
          <a:bodyPr lIns="0" tIns="0" rIns="0" bIns="0" rtlCol="0" anchor="ctr"/>
          <a:lstStyle/>
          <a:p>
            <a:pPr lvl="0" algn="ctr">
              <a:lnSpc>
                <a:spcPct val="99600"/>
              </a:lnSpc>
            </a:pPr>
            <a:r>
              <a:rPr lang="en-US" sz="2100" b="0" i="0" u="none" strike="noStrike">
                <a:solidFill>
                  <a:srgbClr val="787878">
                    <a:alpha val="72941"/>
                  </a:srgbClr>
                </a:solidFill>
                <a:latin typeface="Noto Sans CJK KR Regular"/>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3467100" y="774700"/>
            <a:ext cx="11353800" cy="7505700"/>
          </a:xfrm>
          <a:prstGeom prst="rect">
            <a:avLst/>
          </a:prstGeom>
        </p:spPr>
      </p:pic>
      <p:sp>
        <p:nvSpPr>
          <p:cNvPr id="3" name="TextBox 3"/>
          <p:cNvSpPr txBox="1"/>
          <p:nvPr/>
        </p:nvSpPr>
        <p:spPr>
          <a:xfrm>
            <a:off x="647700" y="8445500"/>
            <a:ext cx="16992600" cy="1473200"/>
          </a:xfrm>
          <a:prstGeom prst="rect">
            <a:avLst/>
          </a:prstGeom>
        </p:spPr>
        <p:txBody>
          <a:bodyPr lIns="0" tIns="0" rIns="0" bIns="0" rtlCol="0" anchor="ctr"/>
          <a:lstStyle/>
          <a:p>
            <a:pPr lvl="0" algn="ctr">
              <a:lnSpc>
                <a:spcPct val="99600"/>
              </a:lnSpc>
            </a:pPr>
            <a:r>
              <a:rPr lang="en-US" sz="3100" b="0" i="1" u="none" strike="noStrike">
                <a:solidFill>
                  <a:srgbClr val="FC5230"/>
                </a:solidFill>
                <a:latin typeface="Gmarket Sans Medium"/>
              </a:rPr>
              <a:t>Agriculture is the most vulnerable sector to climate change </a:t>
            </a:r>
            <a:r>
              <a:rPr lang="en-US" sz="3100" b="0" i="1" u="none" strike="noStrike">
                <a:solidFill>
                  <a:srgbClr val="323232"/>
                </a:solidFill>
                <a:latin typeface="Gmarket Sans Medium"/>
              </a:rPr>
              <a:t>causing huge economic impacts.The changes in climatic events such as temperature and rainfall significantly affect the yield of crops.(Gurdeep et al., 2021)</a:t>
            </a:r>
          </a:p>
        </p:txBody>
      </p:sp>
      <p:sp>
        <p:nvSpPr>
          <p:cNvPr id="4" name="TextBox 4"/>
          <p:cNvSpPr txBox="1"/>
          <p:nvPr/>
        </p:nvSpPr>
        <p:spPr>
          <a:xfrm>
            <a:off x="18008600" y="9779000"/>
            <a:ext cx="190500" cy="368300"/>
          </a:xfrm>
          <a:prstGeom prst="rect">
            <a:avLst/>
          </a:prstGeom>
        </p:spPr>
        <p:txBody>
          <a:bodyPr lIns="0" tIns="0" rIns="0" bIns="0" rtlCol="0" anchor="ctr"/>
          <a:lstStyle/>
          <a:p>
            <a:pPr lvl="0" algn="ctr">
              <a:lnSpc>
                <a:spcPct val="99600"/>
              </a:lnSpc>
            </a:pPr>
            <a:r>
              <a:rPr lang="en-US" sz="2100" b="0" i="0" u="none" strike="noStrike">
                <a:solidFill>
                  <a:srgbClr val="787878">
                    <a:alpha val="72941"/>
                  </a:srgbClr>
                </a:solidFill>
                <a:latin typeface="Noto Sans CJK KR Regular"/>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43000"/>
          </a:blip>
          <a:stretch>
            <a:fillRect/>
          </a:stretch>
        </p:blipFill>
        <p:spPr>
          <a:xfrm>
            <a:off x="9728200" y="342900"/>
            <a:ext cx="8216900" cy="9728200"/>
          </a:xfrm>
          <a:prstGeom prst="rect">
            <a:avLst/>
          </a:prstGeom>
        </p:spPr>
      </p:pic>
      <p:pic>
        <p:nvPicPr>
          <p:cNvPr id="3" name="Picture 3"/>
          <p:cNvPicPr>
            <a:picLocks noChangeAspect="1"/>
          </p:cNvPicPr>
          <p:nvPr/>
        </p:nvPicPr>
        <p:blipFill>
          <a:blip r:embed="rId4">
            <a:alphaModFix amt="43000"/>
          </a:blip>
          <a:stretch>
            <a:fillRect/>
          </a:stretch>
        </p:blipFill>
        <p:spPr>
          <a:xfrm>
            <a:off x="368300" y="342900"/>
            <a:ext cx="9118600" cy="5181600"/>
          </a:xfrm>
          <a:prstGeom prst="rect">
            <a:avLst/>
          </a:prstGeom>
        </p:spPr>
      </p:pic>
      <p:pic>
        <p:nvPicPr>
          <p:cNvPr id="4" name="Picture 4"/>
          <p:cNvPicPr>
            <a:picLocks noChangeAspect="1"/>
          </p:cNvPicPr>
          <p:nvPr/>
        </p:nvPicPr>
        <p:blipFill>
          <a:blip r:embed="rId5">
            <a:alphaModFix amt="43000"/>
          </a:blip>
          <a:stretch>
            <a:fillRect/>
          </a:stretch>
        </p:blipFill>
        <p:spPr>
          <a:xfrm>
            <a:off x="368300" y="5829300"/>
            <a:ext cx="9118600" cy="4254500"/>
          </a:xfrm>
          <a:prstGeom prst="rect">
            <a:avLst/>
          </a:prstGeom>
        </p:spPr>
      </p:pic>
      <p:pic>
        <p:nvPicPr>
          <p:cNvPr id="5" name="Picture 5"/>
          <p:cNvPicPr>
            <a:picLocks noChangeAspect="1"/>
          </p:cNvPicPr>
          <p:nvPr/>
        </p:nvPicPr>
        <p:blipFill>
          <a:blip r:embed="rId6">
            <a:alphaModFix amt="46000"/>
          </a:blip>
          <a:stretch>
            <a:fillRect/>
          </a:stretch>
        </p:blipFill>
        <p:spPr>
          <a:xfrm>
            <a:off x="10426700" y="4330700"/>
            <a:ext cx="6819900" cy="2540000"/>
          </a:xfrm>
          <a:prstGeom prst="rect">
            <a:avLst/>
          </a:prstGeom>
        </p:spPr>
      </p:pic>
      <p:pic>
        <p:nvPicPr>
          <p:cNvPr id="6" name="Picture 6"/>
          <p:cNvPicPr>
            <a:picLocks noChangeAspect="1"/>
          </p:cNvPicPr>
          <p:nvPr/>
        </p:nvPicPr>
        <p:blipFill>
          <a:blip r:embed="rId7"/>
          <a:stretch>
            <a:fillRect/>
          </a:stretch>
        </p:blipFill>
        <p:spPr>
          <a:xfrm>
            <a:off x="10795000" y="4635500"/>
            <a:ext cx="1790700" cy="1790700"/>
          </a:xfrm>
          <a:prstGeom prst="rect">
            <a:avLst/>
          </a:prstGeom>
        </p:spPr>
      </p:pic>
      <p:pic>
        <p:nvPicPr>
          <p:cNvPr id="7" name="Picture 7"/>
          <p:cNvPicPr>
            <a:picLocks noChangeAspect="1"/>
          </p:cNvPicPr>
          <p:nvPr/>
        </p:nvPicPr>
        <p:blipFill>
          <a:blip r:embed="rId8">
            <a:alphaModFix amt="46000"/>
          </a:blip>
          <a:stretch>
            <a:fillRect/>
          </a:stretch>
        </p:blipFill>
        <p:spPr>
          <a:xfrm>
            <a:off x="10071100" y="1346200"/>
            <a:ext cx="7518400" cy="2540000"/>
          </a:xfrm>
          <a:prstGeom prst="rect">
            <a:avLst/>
          </a:prstGeom>
        </p:spPr>
      </p:pic>
      <p:pic>
        <p:nvPicPr>
          <p:cNvPr id="8" name="Picture 8"/>
          <p:cNvPicPr>
            <a:picLocks noChangeAspect="1"/>
          </p:cNvPicPr>
          <p:nvPr/>
        </p:nvPicPr>
        <p:blipFill>
          <a:blip r:embed="rId9">
            <a:alphaModFix amt="46000"/>
          </a:blip>
          <a:stretch>
            <a:fillRect/>
          </a:stretch>
        </p:blipFill>
        <p:spPr>
          <a:xfrm>
            <a:off x="10795000" y="7264400"/>
            <a:ext cx="6108700" cy="2540000"/>
          </a:xfrm>
          <a:prstGeom prst="rect">
            <a:avLst/>
          </a:prstGeom>
        </p:spPr>
      </p:pic>
      <p:pic>
        <p:nvPicPr>
          <p:cNvPr id="9" name="Picture 9"/>
          <p:cNvPicPr>
            <a:picLocks noChangeAspect="1"/>
          </p:cNvPicPr>
          <p:nvPr/>
        </p:nvPicPr>
        <p:blipFill>
          <a:blip r:embed="rId10"/>
          <a:stretch>
            <a:fillRect/>
          </a:stretch>
        </p:blipFill>
        <p:spPr>
          <a:xfrm>
            <a:off x="10223500" y="1676400"/>
            <a:ext cx="3073400" cy="1993900"/>
          </a:xfrm>
          <a:prstGeom prst="rect">
            <a:avLst/>
          </a:prstGeom>
        </p:spPr>
      </p:pic>
      <p:pic>
        <p:nvPicPr>
          <p:cNvPr id="10" name="Picture 10"/>
          <p:cNvPicPr>
            <a:picLocks noChangeAspect="1"/>
          </p:cNvPicPr>
          <p:nvPr/>
        </p:nvPicPr>
        <p:blipFill>
          <a:blip r:embed="rId11"/>
          <a:stretch>
            <a:fillRect/>
          </a:stretch>
        </p:blipFill>
        <p:spPr>
          <a:xfrm rot="-2460000">
            <a:off x="11315700" y="7454900"/>
            <a:ext cx="1358900" cy="2108200"/>
          </a:xfrm>
          <a:prstGeom prst="rect">
            <a:avLst/>
          </a:prstGeom>
        </p:spPr>
      </p:pic>
      <p:grpSp>
        <p:nvGrpSpPr>
          <p:cNvPr id="11" name="Group 11"/>
          <p:cNvGrpSpPr/>
          <p:nvPr/>
        </p:nvGrpSpPr>
        <p:grpSpPr>
          <a:xfrm>
            <a:off x="2147483647" y="2147483647"/>
            <a:ext cx="2147483647" cy="2147483647"/>
            <a:chOff x="0" y="0"/>
            <a:chExt cx="0" cy="0"/>
          </a:xfrm>
        </p:grpSpPr>
      </p:grpSp>
      <p:grpSp>
        <p:nvGrpSpPr>
          <p:cNvPr id="12" name="Group 12"/>
          <p:cNvGrpSpPr/>
          <p:nvPr/>
        </p:nvGrpSpPr>
        <p:grpSpPr>
          <a:xfrm>
            <a:off x="2147483647" y="2147483647"/>
            <a:ext cx="2147483647" cy="2147483647"/>
            <a:chOff x="0" y="0"/>
            <a:chExt cx="0" cy="0"/>
          </a:xfrm>
        </p:grpSpPr>
      </p:grpSp>
      <p:pic>
        <p:nvPicPr>
          <p:cNvPr id="13" name="Picture 13"/>
          <p:cNvPicPr>
            <a:picLocks noChangeAspect="1"/>
          </p:cNvPicPr>
          <p:nvPr/>
        </p:nvPicPr>
        <p:blipFill>
          <a:blip r:embed="rId12">
            <a:alphaModFix amt="77000"/>
          </a:blip>
          <a:stretch>
            <a:fillRect/>
          </a:stretch>
        </p:blipFill>
        <p:spPr>
          <a:xfrm>
            <a:off x="1041400" y="6565900"/>
            <a:ext cx="1562100" cy="1562100"/>
          </a:xfrm>
          <a:prstGeom prst="rect">
            <a:avLst/>
          </a:prstGeom>
        </p:spPr>
      </p:pic>
      <p:pic>
        <p:nvPicPr>
          <p:cNvPr id="14" name="Picture 14"/>
          <p:cNvPicPr>
            <a:picLocks noChangeAspect="1"/>
          </p:cNvPicPr>
          <p:nvPr/>
        </p:nvPicPr>
        <p:blipFill>
          <a:blip r:embed="rId13"/>
          <a:stretch>
            <a:fillRect/>
          </a:stretch>
        </p:blipFill>
        <p:spPr>
          <a:xfrm>
            <a:off x="1231900" y="6756400"/>
            <a:ext cx="1181100" cy="1181100"/>
          </a:xfrm>
          <a:prstGeom prst="rect">
            <a:avLst/>
          </a:prstGeom>
        </p:spPr>
      </p:pic>
      <p:grpSp>
        <p:nvGrpSpPr>
          <p:cNvPr id="15" name="Group 15"/>
          <p:cNvGrpSpPr/>
          <p:nvPr/>
        </p:nvGrpSpPr>
        <p:grpSpPr>
          <a:xfrm>
            <a:off x="2147483647" y="2147483647"/>
            <a:ext cx="2147483647" cy="2147483647"/>
            <a:chOff x="0" y="0"/>
            <a:chExt cx="0" cy="0"/>
          </a:xfrm>
        </p:grpSpPr>
      </p:grpSp>
      <p:pic>
        <p:nvPicPr>
          <p:cNvPr id="16" name="Picture 16"/>
          <p:cNvPicPr>
            <a:picLocks noChangeAspect="1"/>
          </p:cNvPicPr>
          <p:nvPr/>
        </p:nvPicPr>
        <p:blipFill>
          <a:blip r:embed="rId12">
            <a:alphaModFix amt="77000"/>
          </a:blip>
          <a:stretch>
            <a:fillRect/>
          </a:stretch>
        </p:blipFill>
        <p:spPr>
          <a:xfrm>
            <a:off x="1041400" y="8318500"/>
            <a:ext cx="1562100" cy="1562100"/>
          </a:xfrm>
          <a:prstGeom prst="rect">
            <a:avLst/>
          </a:prstGeom>
        </p:spPr>
      </p:pic>
      <p:pic>
        <p:nvPicPr>
          <p:cNvPr id="17" name="Picture 17"/>
          <p:cNvPicPr>
            <a:picLocks noChangeAspect="1"/>
          </p:cNvPicPr>
          <p:nvPr/>
        </p:nvPicPr>
        <p:blipFill>
          <a:blip r:embed="rId14"/>
          <a:stretch>
            <a:fillRect/>
          </a:stretch>
        </p:blipFill>
        <p:spPr>
          <a:xfrm>
            <a:off x="1282700" y="8521700"/>
            <a:ext cx="1079500" cy="1079500"/>
          </a:xfrm>
          <a:prstGeom prst="rect">
            <a:avLst/>
          </a:prstGeom>
        </p:spPr>
      </p:pic>
      <p:grpSp>
        <p:nvGrpSpPr>
          <p:cNvPr id="18" name="Group 18"/>
          <p:cNvGrpSpPr/>
          <p:nvPr/>
        </p:nvGrpSpPr>
        <p:grpSpPr>
          <a:xfrm>
            <a:off x="2147483647" y="2147483647"/>
            <a:ext cx="2147483647" cy="2147483647"/>
            <a:chOff x="0" y="0"/>
            <a:chExt cx="0" cy="0"/>
          </a:xfrm>
        </p:grpSpPr>
      </p:grpSp>
      <p:pic>
        <p:nvPicPr>
          <p:cNvPr id="19" name="Picture 19"/>
          <p:cNvPicPr>
            <a:picLocks noChangeAspect="1"/>
          </p:cNvPicPr>
          <p:nvPr/>
        </p:nvPicPr>
        <p:blipFill>
          <a:blip r:embed="rId15"/>
          <a:stretch>
            <a:fillRect/>
          </a:stretch>
        </p:blipFill>
        <p:spPr>
          <a:xfrm>
            <a:off x="368300" y="1092200"/>
            <a:ext cx="8902700" cy="4356100"/>
          </a:xfrm>
          <a:prstGeom prst="rect">
            <a:avLst/>
          </a:prstGeom>
        </p:spPr>
      </p:pic>
      <p:pic>
        <p:nvPicPr>
          <p:cNvPr id="20" name="Picture 20"/>
          <p:cNvPicPr>
            <a:picLocks noChangeAspect="1"/>
          </p:cNvPicPr>
          <p:nvPr/>
        </p:nvPicPr>
        <p:blipFill>
          <a:blip r:embed="rId16"/>
          <a:stretch>
            <a:fillRect/>
          </a:stretch>
        </p:blipFill>
        <p:spPr>
          <a:xfrm>
            <a:off x="4318000" y="1955800"/>
            <a:ext cx="228600" cy="533400"/>
          </a:xfrm>
          <a:prstGeom prst="rect">
            <a:avLst/>
          </a:prstGeom>
        </p:spPr>
      </p:pic>
      <p:pic>
        <p:nvPicPr>
          <p:cNvPr id="21" name="Picture 21"/>
          <p:cNvPicPr>
            <a:picLocks noChangeAspect="1"/>
          </p:cNvPicPr>
          <p:nvPr/>
        </p:nvPicPr>
        <p:blipFill>
          <a:blip r:embed="rId16"/>
          <a:stretch>
            <a:fillRect/>
          </a:stretch>
        </p:blipFill>
        <p:spPr>
          <a:xfrm>
            <a:off x="7594600" y="2451100"/>
            <a:ext cx="228600" cy="533400"/>
          </a:xfrm>
          <a:prstGeom prst="rect">
            <a:avLst/>
          </a:prstGeom>
        </p:spPr>
      </p:pic>
      <p:pic>
        <p:nvPicPr>
          <p:cNvPr id="22" name="Picture 22"/>
          <p:cNvPicPr>
            <a:picLocks noChangeAspect="1"/>
          </p:cNvPicPr>
          <p:nvPr/>
        </p:nvPicPr>
        <p:blipFill>
          <a:blip r:embed="rId16"/>
          <a:stretch>
            <a:fillRect/>
          </a:stretch>
        </p:blipFill>
        <p:spPr>
          <a:xfrm>
            <a:off x="7823200" y="2489200"/>
            <a:ext cx="228600" cy="533400"/>
          </a:xfrm>
          <a:prstGeom prst="rect">
            <a:avLst/>
          </a:prstGeom>
        </p:spPr>
      </p:pic>
      <p:pic>
        <p:nvPicPr>
          <p:cNvPr id="23" name="Picture 23"/>
          <p:cNvPicPr>
            <a:picLocks noChangeAspect="1"/>
          </p:cNvPicPr>
          <p:nvPr/>
        </p:nvPicPr>
        <p:blipFill>
          <a:blip r:embed="rId16"/>
          <a:stretch>
            <a:fillRect/>
          </a:stretch>
        </p:blipFill>
        <p:spPr>
          <a:xfrm>
            <a:off x="7429500" y="2832100"/>
            <a:ext cx="228600" cy="533400"/>
          </a:xfrm>
          <a:prstGeom prst="rect">
            <a:avLst/>
          </a:prstGeom>
        </p:spPr>
      </p:pic>
      <p:pic>
        <p:nvPicPr>
          <p:cNvPr id="24" name="Picture 24"/>
          <p:cNvPicPr>
            <a:picLocks noChangeAspect="1"/>
          </p:cNvPicPr>
          <p:nvPr/>
        </p:nvPicPr>
        <p:blipFill>
          <a:blip r:embed="rId16"/>
          <a:stretch>
            <a:fillRect/>
          </a:stretch>
        </p:blipFill>
        <p:spPr>
          <a:xfrm>
            <a:off x="6921500" y="3289300"/>
            <a:ext cx="228600" cy="533400"/>
          </a:xfrm>
          <a:prstGeom prst="rect">
            <a:avLst/>
          </a:prstGeom>
        </p:spPr>
      </p:pic>
      <p:pic>
        <p:nvPicPr>
          <p:cNvPr id="25" name="Picture 25"/>
          <p:cNvPicPr>
            <a:picLocks noChangeAspect="1"/>
          </p:cNvPicPr>
          <p:nvPr/>
        </p:nvPicPr>
        <p:blipFill>
          <a:blip r:embed="rId16"/>
          <a:stretch>
            <a:fillRect/>
          </a:stretch>
        </p:blipFill>
        <p:spPr>
          <a:xfrm>
            <a:off x="6921500" y="3467100"/>
            <a:ext cx="228600" cy="533400"/>
          </a:xfrm>
          <a:prstGeom prst="rect">
            <a:avLst/>
          </a:prstGeom>
        </p:spPr>
      </p:pic>
      <p:pic>
        <p:nvPicPr>
          <p:cNvPr id="26" name="Picture 26"/>
          <p:cNvPicPr>
            <a:picLocks noChangeAspect="1"/>
          </p:cNvPicPr>
          <p:nvPr/>
        </p:nvPicPr>
        <p:blipFill>
          <a:blip r:embed="rId16"/>
          <a:stretch>
            <a:fillRect/>
          </a:stretch>
        </p:blipFill>
        <p:spPr>
          <a:xfrm>
            <a:off x="7493000" y="3149600"/>
            <a:ext cx="228600" cy="533400"/>
          </a:xfrm>
          <a:prstGeom prst="rect">
            <a:avLst/>
          </a:prstGeom>
        </p:spPr>
      </p:pic>
      <p:sp>
        <p:nvSpPr>
          <p:cNvPr id="27" name="TextBox 27"/>
          <p:cNvSpPr txBox="1"/>
          <p:nvPr/>
        </p:nvSpPr>
        <p:spPr>
          <a:xfrm>
            <a:off x="3378200" y="24765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United Kingdom</a:t>
            </a:r>
          </a:p>
        </p:txBody>
      </p:sp>
      <p:sp>
        <p:nvSpPr>
          <p:cNvPr id="28" name="TextBox 28"/>
          <p:cNvSpPr txBox="1"/>
          <p:nvPr/>
        </p:nvSpPr>
        <p:spPr>
          <a:xfrm>
            <a:off x="5778500" y="24765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South Korea</a:t>
            </a:r>
          </a:p>
        </p:txBody>
      </p:sp>
      <p:sp>
        <p:nvSpPr>
          <p:cNvPr id="29" name="TextBox 29"/>
          <p:cNvSpPr txBox="1"/>
          <p:nvPr/>
        </p:nvSpPr>
        <p:spPr>
          <a:xfrm>
            <a:off x="7416800" y="27051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Japan</a:t>
            </a:r>
          </a:p>
        </p:txBody>
      </p:sp>
      <p:sp>
        <p:nvSpPr>
          <p:cNvPr id="30" name="TextBox 30"/>
          <p:cNvSpPr txBox="1"/>
          <p:nvPr/>
        </p:nvSpPr>
        <p:spPr>
          <a:xfrm>
            <a:off x="5994400" y="28702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Taiwan</a:t>
            </a:r>
          </a:p>
        </p:txBody>
      </p:sp>
      <p:sp>
        <p:nvSpPr>
          <p:cNvPr id="31" name="TextBox 31"/>
          <p:cNvSpPr txBox="1"/>
          <p:nvPr/>
        </p:nvSpPr>
        <p:spPr>
          <a:xfrm>
            <a:off x="7251700" y="33528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Phillippine</a:t>
            </a:r>
          </a:p>
        </p:txBody>
      </p:sp>
      <p:sp>
        <p:nvSpPr>
          <p:cNvPr id="32" name="TextBox 32"/>
          <p:cNvSpPr txBox="1"/>
          <p:nvPr/>
        </p:nvSpPr>
        <p:spPr>
          <a:xfrm>
            <a:off x="5994400" y="40005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Singapore</a:t>
            </a:r>
          </a:p>
        </p:txBody>
      </p:sp>
      <p:sp>
        <p:nvSpPr>
          <p:cNvPr id="33" name="TextBox 33"/>
          <p:cNvSpPr txBox="1"/>
          <p:nvPr/>
        </p:nvSpPr>
        <p:spPr>
          <a:xfrm>
            <a:off x="5334000" y="33401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Malaysia</a:t>
            </a:r>
          </a:p>
        </p:txBody>
      </p:sp>
      <p:sp>
        <p:nvSpPr>
          <p:cNvPr id="34" name="TextBox 34"/>
          <p:cNvSpPr txBox="1"/>
          <p:nvPr/>
        </p:nvSpPr>
        <p:spPr>
          <a:xfrm>
            <a:off x="114300" y="368300"/>
            <a:ext cx="8521700" cy="469900"/>
          </a:xfrm>
          <a:prstGeom prst="rect">
            <a:avLst/>
          </a:prstGeom>
        </p:spPr>
        <p:txBody>
          <a:bodyPr lIns="0" tIns="0" rIns="0" bIns="0" rtlCol="0" anchor="ctr"/>
          <a:lstStyle/>
          <a:p>
            <a:pPr lvl="0" algn="ctr">
              <a:lnSpc>
                <a:spcPct val="99600"/>
              </a:lnSpc>
            </a:pPr>
            <a:r>
              <a:rPr lang="en-US" sz="2600" b="0" i="0" u="none" strike="noStrike">
                <a:solidFill>
                  <a:srgbClr val="323232"/>
                </a:solidFill>
                <a:latin typeface="Gmarket Sans Bold"/>
              </a:rPr>
              <a:t>Areas that faced Supply Shortage in 2022</a:t>
            </a:r>
          </a:p>
        </p:txBody>
      </p:sp>
      <p:sp>
        <p:nvSpPr>
          <p:cNvPr id="35" name="TextBox 35"/>
          <p:cNvSpPr txBox="1"/>
          <p:nvPr/>
        </p:nvSpPr>
        <p:spPr>
          <a:xfrm>
            <a:off x="9690100" y="368300"/>
            <a:ext cx="8470900" cy="469900"/>
          </a:xfrm>
          <a:prstGeom prst="rect">
            <a:avLst/>
          </a:prstGeom>
        </p:spPr>
        <p:txBody>
          <a:bodyPr lIns="0" tIns="0" rIns="0" bIns="0" rtlCol="0" anchor="ctr"/>
          <a:lstStyle/>
          <a:p>
            <a:pPr lvl="0" algn="ctr">
              <a:lnSpc>
                <a:spcPct val="99600"/>
              </a:lnSpc>
            </a:pPr>
            <a:r>
              <a:rPr lang="en-US" sz="2600" b="0" i="0" u="none" strike="noStrike">
                <a:solidFill>
                  <a:srgbClr val="323232"/>
                </a:solidFill>
                <a:latin typeface="Gmarket Sans Bold"/>
              </a:rPr>
              <a:t>Supply Category that faced Shortage in 2022</a:t>
            </a:r>
          </a:p>
        </p:txBody>
      </p:sp>
      <p:sp>
        <p:nvSpPr>
          <p:cNvPr id="36" name="TextBox 36"/>
          <p:cNvSpPr txBox="1"/>
          <p:nvPr/>
        </p:nvSpPr>
        <p:spPr>
          <a:xfrm>
            <a:off x="13474700" y="1676400"/>
            <a:ext cx="4432300" cy="17907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Japan</a:t>
            </a:r>
          </a:p>
          <a:p>
            <a:pPr lvl="0" algn="l">
              <a:lnSpc>
                <a:spcPct val="123669"/>
              </a:lnSpc>
            </a:pPr>
            <a:r>
              <a:rPr lang="en-US" sz="2400" b="0" i="0" u="none" strike="noStrike">
                <a:solidFill>
                  <a:srgbClr val="000000"/>
                </a:solidFill>
                <a:latin typeface="Gmarket Sans Light"/>
              </a:rPr>
              <a:t>Malaysia</a:t>
            </a:r>
          </a:p>
          <a:p>
            <a:pPr lvl="0" algn="l">
              <a:lnSpc>
                <a:spcPct val="123669"/>
              </a:lnSpc>
            </a:pPr>
            <a:r>
              <a:rPr lang="en-US" sz="2400" b="0" i="0" u="none" strike="noStrike">
                <a:solidFill>
                  <a:srgbClr val="000000"/>
                </a:solidFill>
                <a:latin typeface="Gmarket Sans Light"/>
              </a:rPr>
              <a:t>Indonesia</a:t>
            </a:r>
          </a:p>
          <a:p>
            <a:pPr lvl="0" algn="l">
              <a:lnSpc>
                <a:spcPct val="123669"/>
              </a:lnSpc>
            </a:pPr>
            <a:r>
              <a:rPr lang="en-US" sz="2400" b="0" i="0" u="none" strike="noStrike">
                <a:solidFill>
                  <a:srgbClr val="000000"/>
                </a:solidFill>
                <a:latin typeface="Gmarket Sans Light"/>
              </a:rPr>
              <a:t>Singapore</a:t>
            </a:r>
          </a:p>
        </p:txBody>
      </p:sp>
      <p:sp>
        <p:nvSpPr>
          <p:cNvPr id="37" name="TextBox 37"/>
          <p:cNvSpPr txBox="1"/>
          <p:nvPr/>
        </p:nvSpPr>
        <p:spPr>
          <a:xfrm>
            <a:off x="15354300" y="2159000"/>
            <a:ext cx="4305300" cy="8763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Phillippine</a:t>
            </a:r>
          </a:p>
          <a:p>
            <a:pPr lvl="0" algn="l">
              <a:lnSpc>
                <a:spcPct val="123669"/>
              </a:lnSpc>
            </a:pPr>
            <a:r>
              <a:rPr lang="en-US" sz="2400" b="0" i="0" u="none" strike="noStrike">
                <a:solidFill>
                  <a:srgbClr val="000000"/>
                </a:solidFill>
                <a:latin typeface="Gmarket Sans Light"/>
              </a:rPr>
              <a:t>South Korea</a:t>
            </a:r>
          </a:p>
        </p:txBody>
      </p:sp>
      <p:sp>
        <p:nvSpPr>
          <p:cNvPr id="38" name="TextBox 38"/>
          <p:cNvSpPr txBox="1"/>
          <p:nvPr/>
        </p:nvSpPr>
        <p:spPr>
          <a:xfrm>
            <a:off x="13169900" y="5308600"/>
            <a:ext cx="4432300" cy="4318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United Kingdom</a:t>
            </a:r>
          </a:p>
        </p:txBody>
      </p:sp>
      <p:sp>
        <p:nvSpPr>
          <p:cNvPr id="39" name="TextBox 39"/>
          <p:cNvSpPr txBox="1"/>
          <p:nvPr/>
        </p:nvSpPr>
        <p:spPr>
          <a:xfrm>
            <a:off x="13208000" y="8305800"/>
            <a:ext cx="4432300" cy="4318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South Korea</a:t>
            </a:r>
          </a:p>
        </p:txBody>
      </p:sp>
      <p:sp>
        <p:nvSpPr>
          <p:cNvPr id="40" name="TextBox 40"/>
          <p:cNvSpPr txBox="1"/>
          <p:nvPr/>
        </p:nvSpPr>
        <p:spPr>
          <a:xfrm>
            <a:off x="495300" y="5918200"/>
            <a:ext cx="8712200" cy="469900"/>
          </a:xfrm>
          <a:prstGeom prst="rect">
            <a:avLst/>
          </a:prstGeom>
        </p:spPr>
        <p:txBody>
          <a:bodyPr lIns="0" tIns="0" rIns="0" bIns="0" rtlCol="0" anchor="ctr"/>
          <a:lstStyle/>
          <a:p>
            <a:pPr lvl="0" algn="l">
              <a:lnSpc>
                <a:spcPct val="99600"/>
              </a:lnSpc>
            </a:pPr>
            <a:r>
              <a:rPr lang="en-US" sz="2600" b="0" i="0" u="none" strike="noStrike">
                <a:solidFill>
                  <a:srgbClr val="323232"/>
                </a:solidFill>
                <a:latin typeface="Gmarket Sans Bold"/>
              </a:rPr>
              <a:t>Key Facts of McDonald's Supply Chain</a:t>
            </a:r>
          </a:p>
        </p:txBody>
      </p:sp>
      <p:sp>
        <p:nvSpPr>
          <p:cNvPr id="41" name="TextBox 41"/>
          <p:cNvSpPr txBox="1"/>
          <p:nvPr/>
        </p:nvSpPr>
        <p:spPr>
          <a:xfrm>
            <a:off x="3213100" y="7073900"/>
            <a:ext cx="5219700" cy="4318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100% Outsourcing of Supplies</a:t>
            </a:r>
          </a:p>
        </p:txBody>
      </p:sp>
      <p:sp>
        <p:nvSpPr>
          <p:cNvPr id="42" name="TextBox 42"/>
          <p:cNvSpPr txBox="1"/>
          <p:nvPr/>
        </p:nvSpPr>
        <p:spPr>
          <a:xfrm>
            <a:off x="3213100" y="8801100"/>
            <a:ext cx="5219700" cy="4318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Use Local Suppliers</a:t>
            </a:r>
          </a:p>
        </p:txBody>
      </p:sp>
      <p:sp>
        <p:nvSpPr>
          <p:cNvPr id="43" name="TextBox 43"/>
          <p:cNvSpPr txBox="1"/>
          <p:nvPr/>
        </p:nvSpPr>
        <p:spPr>
          <a:xfrm>
            <a:off x="18008600" y="9753600"/>
            <a:ext cx="190500" cy="368300"/>
          </a:xfrm>
          <a:prstGeom prst="rect">
            <a:avLst/>
          </a:prstGeom>
        </p:spPr>
        <p:txBody>
          <a:bodyPr lIns="0" tIns="0" rIns="0" bIns="0" rtlCol="0" anchor="ctr"/>
          <a:lstStyle/>
          <a:p>
            <a:pPr lvl="0" algn="ctr">
              <a:lnSpc>
                <a:spcPct val="99600"/>
              </a:lnSpc>
            </a:pPr>
            <a:r>
              <a:rPr lang="en-US" sz="2100" b="0" i="0" u="none" strike="noStrike">
                <a:solidFill>
                  <a:srgbClr val="787878">
                    <a:alpha val="72941"/>
                  </a:srgbClr>
                </a:solidFill>
                <a:latin typeface="Noto Sans CJK KR Regular"/>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43000"/>
          </a:blip>
          <a:stretch>
            <a:fillRect/>
          </a:stretch>
        </p:blipFill>
        <p:spPr>
          <a:xfrm>
            <a:off x="9728200" y="342900"/>
            <a:ext cx="8216900" cy="9728200"/>
          </a:xfrm>
          <a:prstGeom prst="rect">
            <a:avLst/>
          </a:prstGeom>
        </p:spPr>
      </p:pic>
      <p:pic>
        <p:nvPicPr>
          <p:cNvPr id="3" name="Picture 3"/>
          <p:cNvPicPr>
            <a:picLocks noChangeAspect="1"/>
          </p:cNvPicPr>
          <p:nvPr/>
        </p:nvPicPr>
        <p:blipFill>
          <a:blip r:embed="rId4">
            <a:alphaModFix amt="43000"/>
          </a:blip>
          <a:stretch>
            <a:fillRect/>
          </a:stretch>
        </p:blipFill>
        <p:spPr>
          <a:xfrm>
            <a:off x="368300" y="342900"/>
            <a:ext cx="9118600" cy="5181600"/>
          </a:xfrm>
          <a:prstGeom prst="rect">
            <a:avLst/>
          </a:prstGeom>
        </p:spPr>
      </p:pic>
      <p:pic>
        <p:nvPicPr>
          <p:cNvPr id="4" name="Picture 4"/>
          <p:cNvPicPr>
            <a:picLocks noChangeAspect="1"/>
          </p:cNvPicPr>
          <p:nvPr/>
        </p:nvPicPr>
        <p:blipFill>
          <a:blip r:embed="rId5">
            <a:alphaModFix amt="43000"/>
          </a:blip>
          <a:stretch>
            <a:fillRect/>
          </a:stretch>
        </p:blipFill>
        <p:spPr>
          <a:xfrm>
            <a:off x="368300" y="5829300"/>
            <a:ext cx="9118600" cy="4254500"/>
          </a:xfrm>
          <a:prstGeom prst="rect">
            <a:avLst/>
          </a:prstGeom>
        </p:spPr>
      </p:pic>
      <p:pic>
        <p:nvPicPr>
          <p:cNvPr id="5" name="Picture 5"/>
          <p:cNvPicPr>
            <a:picLocks noChangeAspect="1"/>
          </p:cNvPicPr>
          <p:nvPr/>
        </p:nvPicPr>
        <p:blipFill>
          <a:blip r:embed="rId6">
            <a:alphaModFix amt="46000"/>
          </a:blip>
          <a:stretch>
            <a:fillRect/>
          </a:stretch>
        </p:blipFill>
        <p:spPr>
          <a:xfrm>
            <a:off x="10426700" y="4330700"/>
            <a:ext cx="6819900" cy="2540000"/>
          </a:xfrm>
          <a:prstGeom prst="rect">
            <a:avLst/>
          </a:prstGeom>
        </p:spPr>
      </p:pic>
      <p:pic>
        <p:nvPicPr>
          <p:cNvPr id="6" name="Picture 6"/>
          <p:cNvPicPr>
            <a:picLocks noChangeAspect="1"/>
          </p:cNvPicPr>
          <p:nvPr/>
        </p:nvPicPr>
        <p:blipFill>
          <a:blip r:embed="rId7"/>
          <a:stretch>
            <a:fillRect/>
          </a:stretch>
        </p:blipFill>
        <p:spPr>
          <a:xfrm>
            <a:off x="10795000" y="4635500"/>
            <a:ext cx="1790700" cy="1790700"/>
          </a:xfrm>
          <a:prstGeom prst="rect">
            <a:avLst/>
          </a:prstGeom>
        </p:spPr>
      </p:pic>
      <p:pic>
        <p:nvPicPr>
          <p:cNvPr id="7" name="Picture 7"/>
          <p:cNvPicPr>
            <a:picLocks noChangeAspect="1"/>
          </p:cNvPicPr>
          <p:nvPr/>
        </p:nvPicPr>
        <p:blipFill>
          <a:blip r:embed="rId8">
            <a:alphaModFix amt="46000"/>
          </a:blip>
          <a:stretch>
            <a:fillRect/>
          </a:stretch>
        </p:blipFill>
        <p:spPr>
          <a:xfrm>
            <a:off x="10071100" y="1346200"/>
            <a:ext cx="7518400" cy="2540000"/>
          </a:xfrm>
          <a:prstGeom prst="rect">
            <a:avLst/>
          </a:prstGeom>
        </p:spPr>
      </p:pic>
      <p:pic>
        <p:nvPicPr>
          <p:cNvPr id="8" name="Picture 8"/>
          <p:cNvPicPr>
            <a:picLocks noChangeAspect="1"/>
          </p:cNvPicPr>
          <p:nvPr/>
        </p:nvPicPr>
        <p:blipFill>
          <a:blip r:embed="rId9">
            <a:alphaModFix amt="46000"/>
          </a:blip>
          <a:stretch>
            <a:fillRect/>
          </a:stretch>
        </p:blipFill>
        <p:spPr>
          <a:xfrm>
            <a:off x="10795000" y="7264400"/>
            <a:ext cx="6108700" cy="2540000"/>
          </a:xfrm>
          <a:prstGeom prst="rect">
            <a:avLst/>
          </a:prstGeom>
        </p:spPr>
      </p:pic>
      <p:pic>
        <p:nvPicPr>
          <p:cNvPr id="9" name="Picture 9"/>
          <p:cNvPicPr>
            <a:picLocks noChangeAspect="1"/>
          </p:cNvPicPr>
          <p:nvPr/>
        </p:nvPicPr>
        <p:blipFill>
          <a:blip r:embed="rId10"/>
          <a:stretch>
            <a:fillRect/>
          </a:stretch>
        </p:blipFill>
        <p:spPr>
          <a:xfrm>
            <a:off x="10223500" y="1676400"/>
            <a:ext cx="3073400" cy="1993900"/>
          </a:xfrm>
          <a:prstGeom prst="rect">
            <a:avLst/>
          </a:prstGeom>
        </p:spPr>
      </p:pic>
      <p:pic>
        <p:nvPicPr>
          <p:cNvPr id="10" name="Picture 10"/>
          <p:cNvPicPr>
            <a:picLocks noChangeAspect="1"/>
          </p:cNvPicPr>
          <p:nvPr/>
        </p:nvPicPr>
        <p:blipFill>
          <a:blip r:embed="rId11"/>
          <a:stretch>
            <a:fillRect/>
          </a:stretch>
        </p:blipFill>
        <p:spPr>
          <a:xfrm rot="-2460000">
            <a:off x="11315700" y="7454900"/>
            <a:ext cx="1358900" cy="2108200"/>
          </a:xfrm>
          <a:prstGeom prst="rect">
            <a:avLst/>
          </a:prstGeom>
        </p:spPr>
      </p:pic>
      <p:grpSp>
        <p:nvGrpSpPr>
          <p:cNvPr id="11" name="Group 11"/>
          <p:cNvGrpSpPr/>
          <p:nvPr/>
        </p:nvGrpSpPr>
        <p:grpSpPr>
          <a:xfrm>
            <a:off x="2147483647" y="2147483647"/>
            <a:ext cx="2147483647" cy="2147483647"/>
            <a:chOff x="0" y="0"/>
            <a:chExt cx="0" cy="0"/>
          </a:xfrm>
        </p:grpSpPr>
      </p:grpSp>
      <p:grpSp>
        <p:nvGrpSpPr>
          <p:cNvPr id="12" name="Group 12"/>
          <p:cNvGrpSpPr/>
          <p:nvPr/>
        </p:nvGrpSpPr>
        <p:grpSpPr>
          <a:xfrm>
            <a:off x="2147483647" y="2147483647"/>
            <a:ext cx="2147483647" cy="2147483647"/>
            <a:chOff x="0" y="0"/>
            <a:chExt cx="0" cy="0"/>
          </a:xfrm>
        </p:grpSpPr>
      </p:grpSp>
      <p:pic>
        <p:nvPicPr>
          <p:cNvPr id="13" name="Picture 13"/>
          <p:cNvPicPr>
            <a:picLocks noChangeAspect="1"/>
          </p:cNvPicPr>
          <p:nvPr/>
        </p:nvPicPr>
        <p:blipFill>
          <a:blip r:embed="rId12">
            <a:alphaModFix amt="77000"/>
          </a:blip>
          <a:stretch>
            <a:fillRect/>
          </a:stretch>
        </p:blipFill>
        <p:spPr>
          <a:xfrm>
            <a:off x="1041400" y="6565900"/>
            <a:ext cx="1562100" cy="1562100"/>
          </a:xfrm>
          <a:prstGeom prst="rect">
            <a:avLst/>
          </a:prstGeom>
        </p:spPr>
      </p:pic>
      <p:pic>
        <p:nvPicPr>
          <p:cNvPr id="14" name="Picture 14"/>
          <p:cNvPicPr>
            <a:picLocks noChangeAspect="1"/>
          </p:cNvPicPr>
          <p:nvPr/>
        </p:nvPicPr>
        <p:blipFill>
          <a:blip r:embed="rId13"/>
          <a:stretch>
            <a:fillRect/>
          </a:stretch>
        </p:blipFill>
        <p:spPr>
          <a:xfrm>
            <a:off x="1231900" y="6756400"/>
            <a:ext cx="1181100" cy="1181100"/>
          </a:xfrm>
          <a:prstGeom prst="rect">
            <a:avLst/>
          </a:prstGeom>
        </p:spPr>
      </p:pic>
      <p:grpSp>
        <p:nvGrpSpPr>
          <p:cNvPr id="15" name="Group 15"/>
          <p:cNvGrpSpPr/>
          <p:nvPr/>
        </p:nvGrpSpPr>
        <p:grpSpPr>
          <a:xfrm>
            <a:off x="2147483647" y="2147483647"/>
            <a:ext cx="2147483647" cy="2147483647"/>
            <a:chOff x="0" y="0"/>
            <a:chExt cx="0" cy="0"/>
          </a:xfrm>
        </p:grpSpPr>
      </p:grpSp>
      <p:pic>
        <p:nvPicPr>
          <p:cNvPr id="16" name="Picture 16"/>
          <p:cNvPicPr>
            <a:picLocks noChangeAspect="1"/>
          </p:cNvPicPr>
          <p:nvPr/>
        </p:nvPicPr>
        <p:blipFill>
          <a:blip r:embed="rId12">
            <a:alphaModFix amt="77000"/>
          </a:blip>
          <a:stretch>
            <a:fillRect/>
          </a:stretch>
        </p:blipFill>
        <p:spPr>
          <a:xfrm>
            <a:off x="1041400" y="8318500"/>
            <a:ext cx="1562100" cy="1562100"/>
          </a:xfrm>
          <a:prstGeom prst="rect">
            <a:avLst/>
          </a:prstGeom>
        </p:spPr>
      </p:pic>
      <p:pic>
        <p:nvPicPr>
          <p:cNvPr id="17" name="Picture 17"/>
          <p:cNvPicPr>
            <a:picLocks noChangeAspect="1"/>
          </p:cNvPicPr>
          <p:nvPr/>
        </p:nvPicPr>
        <p:blipFill>
          <a:blip r:embed="rId14"/>
          <a:stretch>
            <a:fillRect/>
          </a:stretch>
        </p:blipFill>
        <p:spPr>
          <a:xfrm>
            <a:off x="1282700" y="8521700"/>
            <a:ext cx="1079500" cy="1079500"/>
          </a:xfrm>
          <a:prstGeom prst="rect">
            <a:avLst/>
          </a:prstGeom>
        </p:spPr>
      </p:pic>
      <p:pic>
        <p:nvPicPr>
          <p:cNvPr id="18" name="Picture 18"/>
          <p:cNvPicPr>
            <a:picLocks noChangeAspect="1"/>
          </p:cNvPicPr>
          <p:nvPr/>
        </p:nvPicPr>
        <p:blipFill>
          <a:blip r:embed="rId15"/>
          <a:stretch>
            <a:fillRect/>
          </a:stretch>
        </p:blipFill>
        <p:spPr>
          <a:xfrm>
            <a:off x="9842500" y="1104900"/>
            <a:ext cx="7988300" cy="3022600"/>
          </a:xfrm>
          <a:prstGeom prst="rect">
            <a:avLst/>
          </a:prstGeom>
        </p:spPr>
      </p:pic>
      <p:pic>
        <p:nvPicPr>
          <p:cNvPr id="19" name="Picture 19"/>
          <p:cNvPicPr>
            <a:picLocks noChangeAspect="1"/>
          </p:cNvPicPr>
          <p:nvPr/>
        </p:nvPicPr>
        <p:blipFill>
          <a:blip r:embed="rId16"/>
          <a:stretch>
            <a:fillRect/>
          </a:stretch>
        </p:blipFill>
        <p:spPr>
          <a:xfrm>
            <a:off x="368300" y="1092200"/>
            <a:ext cx="8902700" cy="4356100"/>
          </a:xfrm>
          <a:prstGeom prst="rect">
            <a:avLst/>
          </a:prstGeom>
        </p:spPr>
      </p:pic>
      <p:pic>
        <p:nvPicPr>
          <p:cNvPr id="20" name="Picture 20"/>
          <p:cNvPicPr>
            <a:picLocks noChangeAspect="1"/>
          </p:cNvPicPr>
          <p:nvPr/>
        </p:nvPicPr>
        <p:blipFill>
          <a:blip r:embed="rId17"/>
          <a:stretch>
            <a:fillRect/>
          </a:stretch>
        </p:blipFill>
        <p:spPr>
          <a:xfrm>
            <a:off x="4318000" y="1955800"/>
            <a:ext cx="228600" cy="533400"/>
          </a:xfrm>
          <a:prstGeom prst="rect">
            <a:avLst/>
          </a:prstGeom>
        </p:spPr>
      </p:pic>
      <p:pic>
        <p:nvPicPr>
          <p:cNvPr id="21" name="Picture 21"/>
          <p:cNvPicPr>
            <a:picLocks noChangeAspect="1"/>
          </p:cNvPicPr>
          <p:nvPr/>
        </p:nvPicPr>
        <p:blipFill>
          <a:blip r:embed="rId17"/>
          <a:stretch>
            <a:fillRect/>
          </a:stretch>
        </p:blipFill>
        <p:spPr>
          <a:xfrm>
            <a:off x="7594600" y="2451100"/>
            <a:ext cx="228600" cy="533400"/>
          </a:xfrm>
          <a:prstGeom prst="rect">
            <a:avLst/>
          </a:prstGeom>
        </p:spPr>
      </p:pic>
      <p:pic>
        <p:nvPicPr>
          <p:cNvPr id="22" name="Picture 22"/>
          <p:cNvPicPr>
            <a:picLocks noChangeAspect="1"/>
          </p:cNvPicPr>
          <p:nvPr/>
        </p:nvPicPr>
        <p:blipFill>
          <a:blip r:embed="rId17"/>
          <a:stretch>
            <a:fillRect/>
          </a:stretch>
        </p:blipFill>
        <p:spPr>
          <a:xfrm>
            <a:off x="7823200" y="2489200"/>
            <a:ext cx="228600" cy="533400"/>
          </a:xfrm>
          <a:prstGeom prst="rect">
            <a:avLst/>
          </a:prstGeom>
        </p:spPr>
      </p:pic>
      <p:pic>
        <p:nvPicPr>
          <p:cNvPr id="23" name="Picture 23"/>
          <p:cNvPicPr>
            <a:picLocks noChangeAspect="1"/>
          </p:cNvPicPr>
          <p:nvPr/>
        </p:nvPicPr>
        <p:blipFill>
          <a:blip r:embed="rId17"/>
          <a:stretch>
            <a:fillRect/>
          </a:stretch>
        </p:blipFill>
        <p:spPr>
          <a:xfrm>
            <a:off x="7429500" y="2832100"/>
            <a:ext cx="228600" cy="533400"/>
          </a:xfrm>
          <a:prstGeom prst="rect">
            <a:avLst/>
          </a:prstGeom>
        </p:spPr>
      </p:pic>
      <p:pic>
        <p:nvPicPr>
          <p:cNvPr id="24" name="Picture 24"/>
          <p:cNvPicPr>
            <a:picLocks noChangeAspect="1"/>
          </p:cNvPicPr>
          <p:nvPr/>
        </p:nvPicPr>
        <p:blipFill>
          <a:blip r:embed="rId17"/>
          <a:stretch>
            <a:fillRect/>
          </a:stretch>
        </p:blipFill>
        <p:spPr>
          <a:xfrm>
            <a:off x="6921500" y="3289300"/>
            <a:ext cx="228600" cy="533400"/>
          </a:xfrm>
          <a:prstGeom prst="rect">
            <a:avLst/>
          </a:prstGeom>
        </p:spPr>
      </p:pic>
      <p:pic>
        <p:nvPicPr>
          <p:cNvPr id="25" name="Picture 25"/>
          <p:cNvPicPr>
            <a:picLocks noChangeAspect="1"/>
          </p:cNvPicPr>
          <p:nvPr/>
        </p:nvPicPr>
        <p:blipFill>
          <a:blip r:embed="rId17"/>
          <a:stretch>
            <a:fillRect/>
          </a:stretch>
        </p:blipFill>
        <p:spPr>
          <a:xfrm>
            <a:off x="6921500" y="3467100"/>
            <a:ext cx="228600" cy="533400"/>
          </a:xfrm>
          <a:prstGeom prst="rect">
            <a:avLst/>
          </a:prstGeom>
        </p:spPr>
      </p:pic>
      <p:pic>
        <p:nvPicPr>
          <p:cNvPr id="26" name="Picture 26"/>
          <p:cNvPicPr>
            <a:picLocks noChangeAspect="1"/>
          </p:cNvPicPr>
          <p:nvPr/>
        </p:nvPicPr>
        <p:blipFill>
          <a:blip r:embed="rId17"/>
          <a:stretch>
            <a:fillRect/>
          </a:stretch>
        </p:blipFill>
        <p:spPr>
          <a:xfrm>
            <a:off x="7493000" y="3149600"/>
            <a:ext cx="228600" cy="533400"/>
          </a:xfrm>
          <a:prstGeom prst="rect">
            <a:avLst/>
          </a:prstGeom>
        </p:spPr>
      </p:pic>
      <p:sp>
        <p:nvSpPr>
          <p:cNvPr id="27" name="TextBox 27"/>
          <p:cNvSpPr txBox="1"/>
          <p:nvPr/>
        </p:nvSpPr>
        <p:spPr>
          <a:xfrm>
            <a:off x="3378200" y="24765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United Kingdom</a:t>
            </a:r>
          </a:p>
        </p:txBody>
      </p:sp>
      <p:sp>
        <p:nvSpPr>
          <p:cNvPr id="28" name="TextBox 28"/>
          <p:cNvSpPr txBox="1"/>
          <p:nvPr/>
        </p:nvSpPr>
        <p:spPr>
          <a:xfrm>
            <a:off x="5778500" y="24765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South Korea</a:t>
            </a:r>
          </a:p>
        </p:txBody>
      </p:sp>
      <p:sp>
        <p:nvSpPr>
          <p:cNvPr id="29" name="TextBox 29"/>
          <p:cNvSpPr txBox="1"/>
          <p:nvPr/>
        </p:nvSpPr>
        <p:spPr>
          <a:xfrm>
            <a:off x="7416800" y="27051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Japan</a:t>
            </a:r>
          </a:p>
        </p:txBody>
      </p:sp>
      <p:sp>
        <p:nvSpPr>
          <p:cNvPr id="30" name="TextBox 30"/>
          <p:cNvSpPr txBox="1"/>
          <p:nvPr/>
        </p:nvSpPr>
        <p:spPr>
          <a:xfrm>
            <a:off x="5994400" y="28702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Taiwan</a:t>
            </a:r>
          </a:p>
        </p:txBody>
      </p:sp>
      <p:sp>
        <p:nvSpPr>
          <p:cNvPr id="31" name="TextBox 31"/>
          <p:cNvSpPr txBox="1"/>
          <p:nvPr/>
        </p:nvSpPr>
        <p:spPr>
          <a:xfrm>
            <a:off x="7251700" y="33528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Phillippine</a:t>
            </a:r>
          </a:p>
        </p:txBody>
      </p:sp>
      <p:sp>
        <p:nvSpPr>
          <p:cNvPr id="32" name="TextBox 32"/>
          <p:cNvSpPr txBox="1"/>
          <p:nvPr/>
        </p:nvSpPr>
        <p:spPr>
          <a:xfrm>
            <a:off x="5994400" y="40005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Singapore</a:t>
            </a:r>
          </a:p>
        </p:txBody>
      </p:sp>
      <p:sp>
        <p:nvSpPr>
          <p:cNvPr id="33" name="TextBox 33"/>
          <p:cNvSpPr txBox="1"/>
          <p:nvPr/>
        </p:nvSpPr>
        <p:spPr>
          <a:xfrm>
            <a:off x="5334000" y="3340100"/>
            <a:ext cx="2095500" cy="292100"/>
          </a:xfrm>
          <a:prstGeom prst="rect">
            <a:avLst/>
          </a:prstGeom>
        </p:spPr>
        <p:txBody>
          <a:bodyPr lIns="0" tIns="0" rIns="0" bIns="0" rtlCol="0" anchor="ctr"/>
          <a:lstStyle/>
          <a:p>
            <a:pPr lvl="0" algn="ctr">
              <a:lnSpc>
                <a:spcPct val="99600"/>
              </a:lnSpc>
            </a:pPr>
            <a:r>
              <a:rPr lang="en-US" sz="1600" b="0" i="0" u="none" strike="noStrike">
                <a:solidFill>
                  <a:srgbClr val="000000"/>
                </a:solidFill>
                <a:latin typeface="Gmarket Sans Light"/>
              </a:rPr>
              <a:t>Malaysia</a:t>
            </a:r>
          </a:p>
        </p:txBody>
      </p:sp>
      <p:sp>
        <p:nvSpPr>
          <p:cNvPr id="34" name="TextBox 34"/>
          <p:cNvSpPr txBox="1"/>
          <p:nvPr/>
        </p:nvSpPr>
        <p:spPr>
          <a:xfrm>
            <a:off x="330200" y="406400"/>
            <a:ext cx="7429500" cy="419100"/>
          </a:xfrm>
          <a:prstGeom prst="rect">
            <a:avLst/>
          </a:prstGeom>
        </p:spPr>
        <p:txBody>
          <a:bodyPr lIns="0" tIns="0" rIns="0" bIns="0" rtlCol="0" anchor="ctr"/>
          <a:lstStyle/>
          <a:p>
            <a:pPr lvl="0" algn="ctr">
              <a:lnSpc>
                <a:spcPct val="99600"/>
              </a:lnSpc>
            </a:pPr>
            <a:r>
              <a:rPr lang="en-US" sz="2400" b="0" i="0" u="none" strike="noStrike">
                <a:solidFill>
                  <a:srgbClr val="323232"/>
                </a:solidFill>
                <a:latin typeface="Gmarket Sans Bold"/>
              </a:rPr>
              <a:t>Areas that faced Supply Shortage in 2022</a:t>
            </a:r>
          </a:p>
        </p:txBody>
      </p:sp>
      <p:sp>
        <p:nvSpPr>
          <p:cNvPr id="35" name="TextBox 35"/>
          <p:cNvSpPr txBox="1"/>
          <p:nvPr/>
        </p:nvSpPr>
        <p:spPr>
          <a:xfrm>
            <a:off x="9855200" y="393700"/>
            <a:ext cx="7861300" cy="419100"/>
          </a:xfrm>
          <a:prstGeom prst="rect">
            <a:avLst/>
          </a:prstGeom>
        </p:spPr>
        <p:txBody>
          <a:bodyPr lIns="0" tIns="0" rIns="0" bIns="0" rtlCol="0" anchor="ctr"/>
          <a:lstStyle/>
          <a:p>
            <a:pPr lvl="0" algn="ctr">
              <a:lnSpc>
                <a:spcPct val="99600"/>
              </a:lnSpc>
            </a:pPr>
            <a:r>
              <a:rPr lang="en-US" sz="2400" b="0" i="0" u="none" strike="noStrike">
                <a:solidFill>
                  <a:srgbClr val="323232"/>
                </a:solidFill>
                <a:latin typeface="Gmarket Sans Bold"/>
              </a:rPr>
              <a:t>Supply Category that faced Shortage in 2022</a:t>
            </a:r>
          </a:p>
        </p:txBody>
      </p:sp>
      <p:sp>
        <p:nvSpPr>
          <p:cNvPr id="36" name="TextBox 36"/>
          <p:cNvSpPr txBox="1"/>
          <p:nvPr/>
        </p:nvSpPr>
        <p:spPr>
          <a:xfrm>
            <a:off x="13474700" y="1676400"/>
            <a:ext cx="4432300" cy="17907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Japan</a:t>
            </a:r>
          </a:p>
          <a:p>
            <a:pPr lvl="0" algn="l">
              <a:lnSpc>
                <a:spcPct val="123669"/>
              </a:lnSpc>
            </a:pPr>
            <a:r>
              <a:rPr lang="en-US" sz="2400" b="0" i="0" u="none" strike="noStrike">
                <a:solidFill>
                  <a:srgbClr val="000000"/>
                </a:solidFill>
                <a:latin typeface="Gmarket Sans Light"/>
              </a:rPr>
              <a:t>Malaysia</a:t>
            </a:r>
          </a:p>
          <a:p>
            <a:pPr lvl="0" algn="l">
              <a:lnSpc>
                <a:spcPct val="123669"/>
              </a:lnSpc>
            </a:pPr>
            <a:r>
              <a:rPr lang="en-US" sz="2400" b="0" i="0" u="none" strike="noStrike">
                <a:solidFill>
                  <a:srgbClr val="000000"/>
                </a:solidFill>
                <a:latin typeface="Gmarket Sans Light"/>
              </a:rPr>
              <a:t>Indonesia</a:t>
            </a:r>
          </a:p>
          <a:p>
            <a:pPr lvl="0" algn="l">
              <a:lnSpc>
                <a:spcPct val="123669"/>
              </a:lnSpc>
            </a:pPr>
            <a:r>
              <a:rPr lang="en-US" sz="2400" b="0" i="0" u="none" strike="noStrike">
                <a:solidFill>
                  <a:srgbClr val="000000"/>
                </a:solidFill>
                <a:latin typeface="Gmarket Sans Light"/>
              </a:rPr>
              <a:t>Singapore</a:t>
            </a:r>
          </a:p>
        </p:txBody>
      </p:sp>
      <p:sp>
        <p:nvSpPr>
          <p:cNvPr id="37" name="TextBox 37"/>
          <p:cNvSpPr txBox="1"/>
          <p:nvPr/>
        </p:nvSpPr>
        <p:spPr>
          <a:xfrm>
            <a:off x="15354300" y="2159000"/>
            <a:ext cx="4305300" cy="8763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Phillippine</a:t>
            </a:r>
          </a:p>
          <a:p>
            <a:pPr lvl="0" algn="l">
              <a:lnSpc>
                <a:spcPct val="123669"/>
              </a:lnSpc>
            </a:pPr>
            <a:r>
              <a:rPr lang="en-US" sz="2400" b="0" i="0" u="none" strike="noStrike">
                <a:solidFill>
                  <a:srgbClr val="000000"/>
                </a:solidFill>
                <a:latin typeface="Gmarket Sans Light"/>
              </a:rPr>
              <a:t>South Korea</a:t>
            </a:r>
          </a:p>
        </p:txBody>
      </p:sp>
      <p:sp>
        <p:nvSpPr>
          <p:cNvPr id="38" name="TextBox 38"/>
          <p:cNvSpPr txBox="1"/>
          <p:nvPr/>
        </p:nvSpPr>
        <p:spPr>
          <a:xfrm>
            <a:off x="13169900" y="5308600"/>
            <a:ext cx="4432300" cy="4318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United Kingdom</a:t>
            </a:r>
          </a:p>
        </p:txBody>
      </p:sp>
      <p:sp>
        <p:nvSpPr>
          <p:cNvPr id="39" name="TextBox 39"/>
          <p:cNvSpPr txBox="1"/>
          <p:nvPr/>
        </p:nvSpPr>
        <p:spPr>
          <a:xfrm>
            <a:off x="13208000" y="8305800"/>
            <a:ext cx="4432300" cy="4318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South Korea</a:t>
            </a:r>
          </a:p>
        </p:txBody>
      </p:sp>
      <p:sp>
        <p:nvSpPr>
          <p:cNvPr id="40" name="TextBox 40"/>
          <p:cNvSpPr txBox="1"/>
          <p:nvPr/>
        </p:nvSpPr>
        <p:spPr>
          <a:xfrm>
            <a:off x="495300" y="5943600"/>
            <a:ext cx="7429500" cy="419100"/>
          </a:xfrm>
          <a:prstGeom prst="rect">
            <a:avLst/>
          </a:prstGeom>
        </p:spPr>
        <p:txBody>
          <a:bodyPr lIns="0" tIns="0" rIns="0" bIns="0" rtlCol="0" anchor="ctr"/>
          <a:lstStyle/>
          <a:p>
            <a:pPr lvl="0" algn="l">
              <a:lnSpc>
                <a:spcPct val="99600"/>
              </a:lnSpc>
            </a:pPr>
            <a:r>
              <a:rPr lang="en-US" sz="2400" b="0" i="0" u="none" strike="noStrike">
                <a:solidFill>
                  <a:srgbClr val="323232"/>
                </a:solidFill>
                <a:latin typeface="Gmarket Sans Bold"/>
              </a:rPr>
              <a:t>Key Facts of McDonald's Supply Chain</a:t>
            </a:r>
          </a:p>
        </p:txBody>
      </p:sp>
      <p:sp>
        <p:nvSpPr>
          <p:cNvPr id="41" name="TextBox 41"/>
          <p:cNvSpPr txBox="1"/>
          <p:nvPr/>
        </p:nvSpPr>
        <p:spPr>
          <a:xfrm>
            <a:off x="3213100" y="7073900"/>
            <a:ext cx="5219700" cy="4318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100% Outsourcing of Supplies</a:t>
            </a:r>
          </a:p>
        </p:txBody>
      </p:sp>
      <p:sp>
        <p:nvSpPr>
          <p:cNvPr id="42" name="TextBox 42"/>
          <p:cNvSpPr txBox="1"/>
          <p:nvPr/>
        </p:nvSpPr>
        <p:spPr>
          <a:xfrm>
            <a:off x="3213100" y="8801100"/>
            <a:ext cx="5219700" cy="431800"/>
          </a:xfrm>
          <a:prstGeom prst="rect">
            <a:avLst/>
          </a:prstGeom>
        </p:spPr>
        <p:txBody>
          <a:bodyPr lIns="0" tIns="0" rIns="0" bIns="0" rtlCol="0" anchor="ctr"/>
          <a:lstStyle/>
          <a:p>
            <a:pPr lvl="0" algn="l">
              <a:lnSpc>
                <a:spcPct val="123669"/>
              </a:lnSpc>
            </a:pPr>
            <a:r>
              <a:rPr lang="en-US" sz="2400" b="0" i="0" u="none" strike="noStrike">
                <a:solidFill>
                  <a:srgbClr val="000000"/>
                </a:solidFill>
                <a:latin typeface="Gmarket Sans Light"/>
              </a:rPr>
              <a:t>Use Local Suppliers</a:t>
            </a:r>
          </a:p>
        </p:txBody>
      </p:sp>
      <p:sp>
        <p:nvSpPr>
          <p:cNvPr id="43" name="TextBox 43"/>
          <p:cNvSpPr txBox="1"/>
          <p:nvPr/>
        </p:nvSpPr>
        <p:spPr>
          <a:xfrm>
            <a:off x="18008600" y="9753600"/>
            <a:ext cx="190500" cy="368300"/>
          </a:xfrm>
          <a:prstGeom prst="rect">
            <a:avLst/>
          </a:prstGeom>
        </p:spPr>
        <p:txBody>
          <a:bodyPr lIns="0" tIns="0" rIns="0" bIns="0" rtlCol="0" anchor="ctr"/>
          <a:lstStyle/>
          <a:p>
            <a:pPr lvl="0" algn="ctr">
              <a:lnSpc>
                <a:spcPct val="99600"/>
              </a:lnSpc>
            </a:pPr>
            <a:r>
              <a:rPr lang="en-US" sz="2100" b="0" i="0" u="none" strike="noStrike">
                <a:solidFill>
                  <a:srgbClr val="787878">
                    <a:alpha val="72941"/>
                  </a:srgbClr>
                </a:solidFill>
                <a:latin typeface="Noto Sans CJK KR Regular"/>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2"/>
          <p:cNvSpPr txBox="1"/>
          <p:nvPr/>
        </p:nvSpPr>
        <p:spPr>
          <a:xfrm>
            <a:off x="2362200" y="215900"/>
            <a:ext cx="15316200" cy="977900"/>
          </a:xfrm>
          <a:prstGeom prst="rect">
            <a:avLst/>
          </a:prstGeom>
        </p:spPr>
        <p:txBody>
          <a:bodyPr lIns="0" tIns="0" rIns="0" bIns="0" rtlCol="0" anchor="ctr"/>
          <a:lstStyle/>
          <a:p>
            <a:pPr lvl="0" algn="l">
              <a:lnSpc>
                <a:spcPct val="107899"/>
              </a:lnSpc>
            </a:pPr>
            <a:r>
              <a:rPr lang="ko-KR" sz="5500" b="0" i="0" u="none" strike="noStrike" spc="-100">
                <a:solidFill>
                  <a:srgbClr val="323232"/>
                </a:solidFill>
                <a:ea typeface="SpoqaHanSans-Regular"/>
              </a:rPr>
              <a:t>타임라인</a:t>
            </a:r>
            <a:r>
              <a:rPr lang="en-US" sz="5500" b="0" i="0" u="none" strike="noStrike" spc="-100">
                <a:solidFill>
                  <a:srgbClr val="323232"/>
                </a:solidFill>
                <a:latin typeface="SpoqaHanSans-Regular"/>
              </a:rPr>
              <a:t> </a:t>
            </a:r>
            <a:r>
              <a:rPr lang="ko-KR" sz="5500" b="0" i="0" u="none" strike="noStrike" spc="-100">
                <a:solidFill>
                  <a:srgbClr val="323232"/>
                </a:solidFill>
                <a:ea typeface="SpoqaHanSans-Regular"/>
              </a:rPr>
              <a:t>페이지</a:t>
            </a:r>
          </a:p>
        </p:txBody>
      </p:sp>
      <p:pic>
        <p:nvPicPr>
          <p:cNvPr id="3" name="Picture 3"/>
          <p:cNvPicPr>
            <a:picLocks noChangeAspect="1"/>
          </p:cNvPicPr>
          <p:nvPr/>
        </p:nvPicPr>
        <p:blipFill>
          <a:blip r:embed="rId2"/>
          <a:stretch>
            <a:fillRect/>
          </a:stretch>
        </p:blipFill>
        <p:spPr>
          <a:xfrm>
            <a:off x="0" y="0"/>
            <a:ext cx="18288000" cy="1574800"/>
          </a:xfrm>
          <a:prstGeom prst="rect">
            <a:avLst/>
          </a:prstGeom>
        </p:spPr>
      </p:pic>
      <p:pic>
        <p:nvPicPr>
          <p:cNvPr id="4" name="Picture 4"/>
          <p:cNvPicPr>
            <a:picLocks noChangeAspect="1"/>
          </p:cNvPicPr>
          <p:nvPr/>
        </p:nvPicPr>
        <p:blipFill>
          <a:blip r:embed="rId3"/>
          <a:stretch>
            <a:fillRect/>
          </a:stretch>
        </p:blipFill>
        <p:spPr>
          <a:xfrm>
            <a:off x="0" y="0"/>
            <a:ext cx="1574800" cy="1574800"/>
          </a:xfrm>
          <a:prstGeom prst="rect">
            <a:avLst/>
          </a:prstGeom>
        </p:spPr>
      </p:pic>
      <p:pic>
        <p:nvPicPr>
          <p:cNvPr id="5" name="Picture 5"/>
          <p:cNvPicPr>
            <a:picLocks noChangeAspect="1"/>
          </p:cNvPicPr>
          <p:nvPr/>
        </p:nvPicPr>
        <p:blipFill>
          <a:blip r:embed="rId4"/>
          <a:stretch>
            <a:fillRect/>
          </a:stretch>
        </p:blipFill>
        <p:spPr>
          <a:xfrm>
            <a:off x="990600" y="6489700"/>
            <a:ext cx="6858000" cy="1892300"/>
          </a:xfrm>
          <a:prstGeom prst="rect">
            <a:avLst/>
          </a:prstGeom>
        </p:spPr>
      </p:pic>
      <p:sp>
        <p:nvSpPr>
          <p:cNvPr id="6" name="TextBox 6"/>
          <p:cNvSpPr txBox="1"/>
          <p:nvPr/>
        </p:nvSpPr>
        <p:spPr>
          <a:xfrm>
            <a:off x="2362200" y="330200"/>
            <a:ext cx="13703300" cy="977900"/>
          </a:xfrm>
          <a:prstGeom prst="rect">
            <a:avLst/>
          </a:prstGeom>
        </p:spPr>
        <p:txBody>
          <a:bodyPr lIns="0" tIns="0" rIns="0" bIns="0" rtlCol="0" anchor="ctr"/>
          <a:lstStyle/>
          <a:p>
            <a:pPr lvl="0" algn="l">
              <a:lnSpc>
                <a:spcPct val="107899"/>
              </a:lnSpc>
            </a:pPr>
            <a:r>
              <a:rPr lang="en-US" sz="5500" b="0" i="0" u="none" strike="noStrike" spc="-100">
                <a:solidFill>
                  <a:srgbClr val="FFFFFF"/>
                </a:solidFill>
                <a:latin typeface="Gmarket Sans Bold"/>
              </a:rPr>
              <a:t>Data Analysis </a:t>
            </a:r>
            <a:r>
              <a:rPr lang="en-US" sz="3500" b="0" i="1" u="none" strike="noStrike" spc="-100">
                <a:solidFill>
                  <a:srgbClr val="FC5230"/>
                </a:solidFill>
                <a:latin typeface="Gmarket Sans Bold"/>
              </a:rPr>
              <a:t>Linear Regression</a:t>
            </a:r>
          </a:p>
        </p:txBody>
      </p:sp>
      <p:sp>
        <p:nvSpPr>
          <p:cNvPr id="7" name="TextBox 7"/>
          <p:cNvSpPr txBox="1"/>
          <p:nvPr/>
        </p:nvSpPr>
        <p:spPr>
          <a:xfrm>
            <a:off x="165100" y="266700"/>
            <a:ext cx="1257300" cy="977900"/>
          </a:xfrm>
          <a:prstGeom prst="rect">
            <a:avLst/>
          </a:prstGeom>
        </p:spPr>
        <p:txBody>
          <a:bodyPr lIns="0" tIns="0" rIns="0" bIns="0" rtlCol="0" anchor="ctr"/>
          <a:lstStyle/>
          <a:p>
            <a:pPr lvl="0" algn="ctr">
              <a:lnSpc>
                <a:spcPct val="107899"/>
              </a:lnSpc>
            </a:pPr>
            <a:r>
              <a:rPr lang="en-US" sz="5500" b="0" i="0" u="none" strike="noStrike" spc="-100">
                <a:solidFill>
                  <a:srgbClr val="FFFFFF"/>
                </a:solidFill>
                <a:latin typeface="SpoqaHanSans-Bold"/>
              </a:rPr>
              <a:t>03</a:t>
            </a:r>
          </a:p>
        </p:txBody>
      </p:sp>
      <p:sp>
        <p:nvSpPr>
          <p:cNvPr id="8" name="TextBox 8"/>
          <p:cNvSpPr txBox="1"/>
          <p:nvPr/>
        </p:nvSpPr>
        <p:spPr>
          <a:xfrm>
            <a:off x="622300" y="2057400"/>
            <a:ext cx="17119600" cy="3835400"/>
          </a:xfrm>
          <a:prstGeom prst="rect">
            <a:avLst/>
          </a:prstGeom>
        </p:spPr>
        <p:txBody>
          <a:bodyPr lIns="0" tIns="0" rIns="0" bIns="0" rtlCol="0" anchor="ctr"/>
          <a:lstStyle/>
          <a:p>
            <a:pPr lvl="0" algn="l">
              <a:lnSpc>
                <a:spcPct val="148570"/>
              </a:lnSpc>
            </a:pPr>
            <a:r>
              <a:rPr lang="en-US" sz="2900" b="1" i="0" u="none" strike="noStrike">
                <a:solidFill>
                  <a:srgbClr val="323232"/>
                </a:solidFill>
                <a:latin typeface="Gmarket Sans Medium"/>
              </a:rPr>
              <a:t>Objective</a:t>
            </a:r>
          </a:p>
          <a:p>
            <a:pPr lvl="0" algn="l">
              <a:lnSpc>
                <a:spcPct val="148570"/>
              </a:lnSpc>
            </a:pPr>
            <a:r>
              <a:rPr lang="en-US" sz="2200" b="0" i="0" u="none" strike="noStrike">
                <a:solidFill>
                  <a:srgbClr val="323232"/>
                </a:solidFill>
                <a:latin typeface="Gmarket Sans Medium"/>
              </a:rPr>
              <a:t>To understand the impact of supply shortages on revenue due to bad harvest years </a:t>
            </a:r>
          </a:p>
          <a:p>
            <a:pPr lvl="0" algn="l">
              <a:lnSpc>
                <a:spcPct val="148570"/>
              </a:lnSpc>
            </a:pPr>
            <a:r>
              <a:rPr lang="en-US" sz="2900" b="1" i="0" u="none" strike="noStrike">
                <a:solidFill>
                  <a:srgbClr val="323232"/>
                </a:solidFill>
                <a:latin typeface="Gmarket Sans Medium"/>
              </a:rPr>
              <a:t>Columns</a:t>
            </a:r>
          </a:p>
          <a:p>
            <a:pPr lvl="0" algn="l">
              <a:lnSpc>
                <a:spcPct val="148570"/>
              </a:lnSpc>
            </a:pPr>
            <a:r>
              <a:rPr lang="en-US" sz="2200" b="0" i="0" u="none" strike="noStrike">
                <a:solidFill>
                  <a:srgbClr val="323232"/>
                </a:solidFill>
                <a:latin typeface="Gmarket Sans Medium"/>
              </a:rPr>
              <a:t>Country, Revenue 2021, Revenue 2022, Potato Production 2021, Potato Production 2022, </a:t>
            </a:r>
          </a:p>
          <a:p>
            <a:pPr lvl="0" algn="l">
              <a:lnSpc>
                <a:spcPct val="148570"/>
              </a:lnSpc>
            </a:pPr>
            <a:r>
              <a:rPr lang="en-US" sz="2200" b="0" i="0" u="none" strike="noStrike">
                <a:solidFill>
                  <a:srgbClr val="323232"/>
                </a:solidFill>
                <a:highlight>
                  <a:srgbClr val="F8DA80"/>
                </a:highlight>
                <a:latin typeface="Gmarket Sans Medium"/>
              </a:rPr>
              <a:t>Revenue Difference, Potato Production Difference</a:t>
            </a:r>
          </a:p>
          <a:p>
            <a:pPr lvl="0" algn="l">
              <a:lnSpc>
                <a:spcPct val="148570"/>
              </a:lnSpc>
            </a:pPr>
            <a:r>
              <a:rPr lang="en-US" sz="2900" b="1" i="0" u="none" strike="noStrike">
                <a:solidFill>
                  <a:srgbClr val="323232"/>
                </a:solidFill>
                <a:latin typeface="Gmarket Sans Medium"/>
              </a:rPr>
              <a:t>Sources</a:t>
            </a:r>
          </a:p>
          <a:p>
            <a:pPr lvl="0" algn="l">
              <a:lnSpc>
                <a:spcPct val="148570"/>
              </a:lnSpc>
            </a:pPr>
            <a:r>
              <a:rPr lang="en-US" sz="2200" b="0" i="0" u="none" strike="noStrike">
                <a:solidFill>
                  <a:srgbClr val="323232"/>
                </a:solidFill>
                <a:latin typeface="Gmarket Sans Medium"/>
              </a:rPr>
              <a:t>Food and Agriculture Organization of United Nations, McDonald's revenue data of selected countries </a:t>
            </a:r>
          </a:p>
        </p:txBody>
      </p:sp>
      <p:sp>
        <p:nvSpPr>
          <p:cNvPr id="9" name="TextBox 9"/>
          <p:cNvSpPr txBox="1"/>
          <p:nvPr/>
        </p:nvSpPr>
        <p:spPr>
          <a:xfrm>
            <a:off x="8483600" y="6388100"/>
            <a:ext cx="9652000" cy="2120900"/>
          </a:xfrm>
          <a:prstGeom prst="rect">
            <a:avLst/>
          </a:prstGeom>
        </p:spPr>
        <p:txBody>
          <a:bodyPr lIns="0" tIns="0" rIns="0" bIns="0" rtlCol="0" anchor="ctr"/>
          <a:lstStyle/>
          <a:p>
            <a:pPr lvl="0" algn="l">
              <a:lnSpc>
                <a:spcPct val="148570"/>
              </a:lnSpc>
            </a:pPr>
            <a:r>
              <a:rPr lang="en-US" sz="3000" b="0" i="0" u="none" strike="noStrike">
                <a:solidFill>
                  <a:srgbClr val="323232"/>
                </a:solidFill>
                <a:latin typeface="Gmarket Sans Medium"/>
              </a:rPr>
              <a:t>Result</a:t>
            </a:r>
          </a:p>
          <a:p>
            <a:pPr lvl="0" algn="l">
              <a:lnSpc>
                <a:spcPct val="148570"/>
              </a:lnSpc>
            </a:pPr>
            <a:r>
              <a:rPr lang="en-US" sz="2300" b="0" i="0" u="none" strike="noStrike">
                <a:solidFill>
                  <a:srgbClr val="323232"/>
                </a:solidFill>
                <a:latin typeface="Gmarket Sans Medium"/>
              </a:rPr>
              <a:t>Changes in potato production from 2021 to 2022 have a considerable impact on revenue changes in countries facing French Fries shortages </a:t>
            </a:r>
          </a:p>
        </p:txBody>
      </p:sp>
      <p:sp>
        <p:nvSpPr>
          <p:cNvPr id="10" name="TextBox 10"/>
          <p:cNvSpPr txBox="1"/>
          <p:nvPr/>
        </p:nvSpPr>
        <p:spPr>
          <a:xfrm>
            <a:off x="18008600" y="9753600"/>
            <a:ext cx="190500" cy="368300"/>
          </a:xfrm>
          <a:prstGeom prst="rect">
            <a:avLst/>
          </a:prstGeom>
        </p:spPr>
        <p:txBody>
          <a:bodyPr lIns="0" tIns="0" rIns="0" bIns="0" rtlCol="0" anchor="ctr"/>
          <a:lstStyle/>
          <a:p>
            <a:pPr lvl="0" algn="ctr">
              <a:lnSpc>
                <a:spcPct val="99600"/>
              </a:lnSpc>
            </a:pPr>
            <a:r>
              <a:rPr lang="en-US" sz="2100" b="0" i="0" u="none" strike="noStrike">
                <a:solidFill>
                  <a:srgbClr val="787878">
                    <a:alpha val="72941"/>
                  </a:srgbClr>
                </a:solidFill>
                <a:latin typeface="Noto Sans CJK KR Regular"/>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2"/>
          <p:cNvSpPr txBox="1"/>
          <p:nvPr/>
        </p:nvSpPr>
        <p:spPr>
          <a:xfrm>
            <a:off x="2362200" y="215900"/>
            <a:ext cx="15316200" cy="977900"/>
          </a:xfrm>
          <a:prstGeom prst="rect">
            <a:avLst/>
          </a:prstGeom>
        </p:spPr>
        <p:txBody>
          <a:bodyPr lIns="0" tIns="0" rIns="0" bIns="0" rtlCol="0" anchor="ctr"/>
          <a:lstStyle/>
          <a:p>
            <a:pPr lvl="0" algn="l">
              <a:lnSpc>
                <a:spcPct val="107899"/>
              </a:lnSpc>
            </a:pPr>
            <a:r>
              <a:rPr lang="ko-KR" sz="5500" b="0" i="0" u="none" strike="noStrike" spc="-100">
                <a:solidFill>
                  <a:srgbClr val="323232"/>
                </a:solidFill>
                <a:ea typeface="SpoqaHanSans-Regular"/>
              </a:rPr>
              <a:t>타임라인</a:t>
            </a:r>
            <a:r>
              <a:rPr lang="en-US" sz="5500" b="0" i="0" u="none" strike="noStrike" spc="-100">
                <a:solidFill>
                  <a:srgbClr val="323232"/>
                </a:solidFill>
                <a:latin typeface="SpoqaHanSans-Regular"/>
              </a:rPr>
              <a:t> </a:t>
            </a:r>
            <a:r>
              <a:rPr lang="ko-KR" sz="5500" b="0" i="0" u="none" strike="noStrike" spc="-100">
                <a:solidFill>
                  <a:srgbClr val="323232"/>
                </a:solidFill>
                <a:ea typeface="SpoqaHanSans-Regular"/>
              </a:rPr>
              <a:t>페이지</a:t>
            </a:r>
          </a:p>
        </p:txBody>
      </p:sp>
      <p:pic>
        <p:nvPicPr>
          <p:cNvPr id="3" name="Picture 3"/>
          <p:cNvPicPr>
            <a:picLocks noChangeAspect="1"/>
          </p:cNvPicPr>
          <p:nvPr/>
        </p:nvPicPr>
        <p:blipFill>
          <a:blip r:embed="rId2"/>
          <a:stretch>
            <a:fillRect/>
          </a:stretch>
        </p:blipFill>
        <p:spPr>
          <a:xfrm>
            <a:off x="0" y="0"/>
            <a:ext cx="18288000" cy="1574800"/>
          </a:xfrm>
          <a:prstGeom prst="rect">
            <a:avLst/>
          </a:prstGeom>
        </p:spPr>
      </p:pic>
      <p:pic>
        <p:nvPicPr>
          <p:cNvPr id="4" name="Picture 4"/>
          <p:cNvPicPr>
            <a:picLocks noChangeAspect="1"/>
          </p:cNvPicPr>
          <p:nvPr/>
        </p:nvPicPr>
        <p:blipFill>
          <a:blip r:embed="rId3"/>
          <a:stretch>
            <a:fillRect/>
          </a:stretch>
        </p:blipFill>
        <p:spPr>
          <a:xfrm>
            <a:off x="0" y="0"/>
            <a:ext cx="1574800" cy="1574800"/>
          </a:xfrm>
          <a:prstGeom prst="rect">
            <a:avLst/>
          </a:prstGeom>
        </p:spPr>
      </p:pic>
      <p:pic>
        <p:nvPicPr>
          <p:cNvPr id="5" name="Picture 5"/>
          <p:cNvPicPr>
            <a:picLocks noChangeAspect="1"/>
          </p:cNvPicPr>
          <p:nvPr/>
        </p:nvPicPr>
        <p:blipFill>
          <a:blip r:embed="rId4"/>
          <a:stretch>
            <a:fillRect/>
          </a:stretch>
        </p:blipFill>
        <p:spPr>
          <a:xfrm>
            <a:off x="317500" y="2514600"/>
            <a:ext cx="8509000" cy="7061200"/>
          </a:xfrm>
          <a:prstGeom prst="rect">
            <a:avLst/>
          </a:prstGeom>
        </p:spPr>
      </p:pic>
      <p:sp>
        <p:nvSpPr>
          <p:cNvPr id="6" name="TextBox 6"/>
          <p:cNvSpPr txBox="1"/>
          <p:nvPr/>
        </p:nvSpPr>
        <p:spPr>
          <a:xfrm>
            <a:off x="2362200" y="330200"/>
            <a:ext cx="13703300" cy="977900"/>
          </a:xfrm>
          <a:prstGeom prst="rect">
            <a:avLst/>
          </a:prstGeom>
        </p:spPr>
        <p:txBody>
          <a:bodyPr lIns="0" tIns="0" rIns="0" bIns="0" rtlCol="0" anchor="ctr"/>
          <a:lstStyle/>
          <a:p>
            <a:pPr lvl="0" algn="l">
              <a:lnSpc>
                <a:spcPct val="107899"/>
              </a:lnSpc>
            </a:pPr>
            <a:r>
              <a:rPr lang="en-US" sz="5500" b="0" i="0" u="none" strike="noStrike" spc="-100">
                <a:solidFill>
                  <a:srgbClr val="FFFFFF"/>
                </a:solidFill>
                <a:latin typeface="Gmarket Sans Bold"/>
              </a:rPr>
              <a:t>Data Analysis </a:t>
            </a:r>
            <a:r>
              <a:rPr lang="en-US" sz="3500" b="0" i="1" u="none" strike="noStrike" spc="-100">
                <a:solidFill>
                  <a:srgbClr val="FC5230"/>
                </a:solidFill>
                <a:latin typeface="Gmarket Sans Bold"/>
              </a:rPr>
              <a:t>Clustering</a:t>
            </a:r>
          </a:p>
        </p:txBody>
      </p:sp>
      <p:sp>
        <p:nvSpPr>
          <p:cNvPr id="7" name="TextBox 7"/>
          <p:cNvSpPr txBox="1"/>
          <p:nvPr/>
        </p:nvSpPr>
        <p:spPr>
          <a:xfrm>
            <a:off x="165100" y="266700"/>
            <a:ext cx="1257300" cy="977900"/>
          </a:xfrm>
          <a:prstGeom prst="rect">
            <a:avLst/>
          </a:prstGeom>
        </p:spPr>
        <p:txBody>
          <a:bodyPr lIns="0" tIns="0" rIns="0" bIns="0" rtlCol="0" anchor="ctr"/>
          <a:lstStyle/>
          <a:p>
            <a:pPr lvl="0" algn="ctr">
              <a:lnSpc>
                <a:spcPct val="107899"/>
              </a:lnSpc>
            </a:pPr>
            <a:r>
              <a:rPr lang="en-US" sz="5500" b="0" i="0" u="none" strike="noStrike" spc="-100">
                <a:solidFill>
                  <a:srgbClr val="FFFFFF"/>
                </a:solidFill>
                <a:latin typeface="SpoqaHanSans-Bold"/>
              </a:rPr>
              <a:t>03</a:t>
            </a:r>
          </a:p>
        </p:txBody>
      </p:sp>
      <p:sp>
        <p:nvSpPr>
          <p:cNvPr id="8" name="TextBox 8"/>
          <p:cNvSpPr txBox="1"/>
          <p:nvPr/>
        </p:nvSpPr>
        <p:spPr>
          <a:xfrm>
            <a:off x="8839200" y="2476500"/>
            <a:ext cx="9347200" cy="6756400"/>
          </a:xfrm>
          <a:prstGeom prst="rect">
            <a:avLst/>
          </a:prstGeom>
        </p:spPr>
        <p:txBody>
          <a:bodyPr lIns="0" tIns="0" rIns="0" bIns="0" rtlCol="0" anchor="ctr"/>
          <a:lstStyle/>
          <a:p>
            <a:pPr lvl="0" algn="l">
              <a:lnSpc>
                <a:spcPct val="148570"/>
              </a:lnSpc>
            </a:pPr>
            <a:r>
              <a:rPr lang="en-US" sz="3000" b="1" i="0" u="none" strike="noStrike">
                <a:solidFill>
                  <a:srgbClr val="323232"/>
                </a:solidFill>
                <a:latin typeface="Gmarket Sans Medium"/>
              </a:rPr>
              <a:t>Objective</a:t>
            </a:r>
          </a:p>
          <a:p>
            <a:pPr lvl="0" algn="l">
              <a:lnSpc>
                <a:spcPct val="148570"/>
              </a:lnSpc>
            </a:pPr>
            <a:r>
              <a:rPr lang="en-US" sz="2300" b="0" i="0" u="none" strike="noStrike">
                <a:solidFill>
                  <a:srgbClr val="323232"/>
                </a:solidFill>
                <a:latin typeface="Gmarket Sans Medium"/>
              </a:rPr>
              <a:t>To identify clusters representing countries with certain yield differences, that indicate potential potato supply shortages</a:t>
            </a:r>
          </a:p>
          <a:p>
            <a:pPr lvl="0" algn="l">
              <a:lnSpc>
                <a:spcPct val="148570"/>
              </a:lnSpc>
            </a:pPr>
            <a:r>
              <a:rPr lang="en-US" sz="3000" b="1" i="0" u="none" strike="noStrike">
                <a:solidFill>
                  <a:srgbClr val="323232"/>
                </a:solidFill>
                <a:latin typeface="Gmarket Sans Medium"/>
              </a:rPr>
              <a:t>Columns</a:t>
            </a:r>
          </a:p>
          <a:p>
            <a:pPr lvl="0" algn="l">
              <a:lnSpc>
                <a:spcPct val="148570"/>
              </a:lnSpc>
            </a:pPr>
            <a:r>
              <a:rPr lang="en-US" sz="2300" b="0" i="0" u="none" strike="noStrike">
                <a:solidFill>
                  <a:srgbClr val="323232"/>
                </a:solidFill>
                <a:latin typeface="Gmarket Sans Medium"/>
              </a:rPr>
              <a:t>Country, Potato Yield Difference between 2021 and 2022</a:t>
            </a:r>
          </a:p>
          <a:p>
            <a:pPr lvl="0" algn="l">
              <a:lnSpc>
                <a:spcPct val="148570"/>
              </a:lnSpc>
            </a:pPr>
            <a:r>
              <a:rPr lang="en-US" sz="3000" b="1" i="0" u="none" strike="noStrike">
                <a:solidFill>
                  <a:srgbClr val="323232"/>
                </a:solidFill>
                <a:latin typeface="Gmarket Sans Medium"/>
              </a:rPr>
              <a:t>Sources</a:t>
            </a:r>
          </a:p>
          <a:p>
            <a:pPr lvl="0" algn="l">
              <a:lnSpc>
                <a:spcPct val="148570"/>
              </a:lnSpc>
            </a:pPr>
            <a:r>
              <a:rPr lang="en-US" sz="2300" b="0" i="0" u="none" strike="noStrike">
                <a:solidFill>
                  <a:srgbClr val="323232"/>
                </a:solidFill>
                <a:latin typeface="Gmarket Sans Medium"/>
              </a:rPr>
              <a:t>Food and Agriculture Organization of United Nations, McDonald's top 20 countries by number of restaurants</a:t>
            </a:r>
          </a:p>
          <a:p>
            <a:pPr lvl="0" algn="l">
              <a:lnSpc>
                <a:spcPct val="148570"/>
              </a:lnSpc>
            </a:pPr>
            <a:r>
              <a:rPr lang="en-US" sz="3000" b="0" i="0" u="none" strike="noStrike">
                <a:solidFill>
                  <a:srgbClr val="323232"/>
                </a:solidFill>
                <a:latin typeface="Gmarket Sans Medium"/>
              </a:rPr>
              <a:t>Result</a:t>
            </a:r>
          </a:p>
          <a:p>
            <a:pPr lvl="0" algn="l">
              <a:lnSpc>
                <a:spcPct val="148570"/>
              </a:lnSpc>
            </a:pPr>
            <a:r>
              <a:rPr lang="en-US" sz="2300" b="0" i="0" u="none" strike="noStrike">
                <a:solidFill>
                  <a:srgbClr val="323232"/>
                </a:solidFill>
                <a:latin typeface="Gmarket Sans Medium"/>
              </a:rPr>
              <a:t>60% accuracy rate in matching observed events of French Fries shortage issue </a:t>
            </a:r>
          </a:p>
        </p:txBody>
      </p:sp>
      <p:sp>
        <p:nvSpPr>
          <p:cNvPr id="9" name="TextBox 9"/>
          <p:cNvSpPr txBox="1"/>
          <p:nvPr/>
        </p:nvSpPr>
        <p:spPr>
          <a:xfrm>
            <a:off x="18008600" y="9753600"/>
            <a:ext cx="190500" cy="368300"/>
          </a:xfrm>
          <a:prstGeom prst="rect">
            <a:avLst/>
          </a:prstGeom>
        </p:spPr>
        <p:txBody>
          <a:bodyPr lIns="0" tIns="0" rIns="0" bIns="0" rtlCol="0" anchor="ctr"/>
          <a:lstStyle/>
          <a:p>
            <a:pPr lvl="0" algn="ctr">
              <a:lnSpc>
                <a:spcPct val="99600"/>
              </a:lnSpc>
            </a:pPr>
            <a:r>
              <a:rPr lang="en-US" sz="2100" b="0" i="0" u="none" strike="noStrike">
                <a:solidFill>
                  <a:srgbClr val="787878">
                    <a:alpha val="72941"/>
                  </a:srgbClr>
                </a:solidFill>
                <a:latin typeface="Noto Sans CJK KR Regular"/>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TotalTime>
  <Words>1198</Words>
  <Application>Microsoft Office PowerPoint</Application>
  <PresentationFormat>Custom</PresentationFormat>
  <Paragraphs>168</Paragraphs>
  <Slides>13</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Gmarket Sans Light</vt:lpstr>
      <vt:lpstr>Calibri</vt:lpstr>
      <vt:lpstr>Arial</vt:lpstr>
      <vt:lpstr>SpoqaHanSans-Regular</vt:lpstr>
      <vt:lpstr>Gmarket Sans Medium</vt:lpstr>
      <vt:lpstr>Gmarket Sans Bold</vt:lpstr>
      <vt:lpstr>맑은 고딕</vt:lpstr>
      <vt:lpstr>SpoqaHanSans-Bold</vt:lpstr>
      <vt:lpstr>Times New Roman</vt:lpstr>
      <vt:lpstr>Noto Sans CJK KR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Owner</dc:creator>
  <cp:lastModifiedBy>Hena Ahn</cp:lastModifiedBy>
  <cp:revision>3</cp:revision>
  <dcterms:created xsi:type="dcterms:W3CDTF">2006-08-16T00:00:00Z</dcterms:created>
  <dcterms:modified xsi:type="dcterms:W3CDTF">2025-01-07T11:59:04Z</dcterms:modified>
</cp:coreProperties>
</file>